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2" r:id="rId2"/>
    <p:sldId id="351" r:id="rId3"/>
    <p:sldId id="352" r:id="rId4"/>
    <p:sldId id="348" r:id="rId5"/>
    <p:sldId id="353" r:id="rId6"/>
    <p:sldId id="354" r:id="rId7"/>
    <p:sldId id="355" r:id="rId8"/>
    <p:sldId id="356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jen Deij" initials="ALD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C00000"/>
    <a:srgbClr val="753AC4"/>
    <a:srgbClr val="02AE2F"/>
    <a:srgbClr val="3940C5"/>
    <a:srgbClr val="613AC4"/>
    <a:srgbClr val="A23CC2"/>
    <a:srgbClr val="5439C5"/>
    <a:srgbClr val="E11D84"/>
    <a:srgbClr val="7F3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3" autoAdjust="0"/>
    <p:restoredTop sz="94694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881" y="1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r">
              <a:defRPr sz="1200"/>
            </a:lvl1pPr>
          </a:lstStyle>
          <a:p>
            <a:fld id="{5512F87C-CB31-4263-8B87-8125AEB48BBD}" type="datetimeFigureOut">
              <a:rPr lang="de-DE" smtClean="0"/>
              <a:t>08.02.2016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3788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881" y="9443788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r">
              <a:defRPr sz="1200"/>
            </a:lvl1pPr>
          </a:lstStyle>
          <a:p>
            <a:fld id="{99AC8298-736B-42BF-9747-3F3B9D9DCD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72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1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r">
              <a:defRPr sz="1200"/>
            </a:lvl1pPr>
          </a:lstStyle>
          <a:p>
            <a:fld id="{9A4BE328-2629-454C-99B1-A05B715A9586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5" tIns="45512" rIns="91025" bIns="455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3"/>
            <a:ext cx="5448300" cy="4474130"/>
          </a:xfrm>
          <a:prstGeom prst="rect">
            <a:avLst/>
          </a:prstGeom>
        </p:spPr>
        <p:txBody>
          <a:bodyPr vert="horz" lIns="91025" tIns="45512" rIns="91025" bIns="45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3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r">
              <a:defRPr sz="1200"/>
            </a:lvl1pPr>
          </a:lstStyle>
          <a:p>
            <a:fld id="{11DF0AFE-FFFB-4C6F-978E-9A1F7746E3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01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2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341025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3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1618515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4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6996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5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94393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6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1382821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7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337216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8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6554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4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07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8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4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83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8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8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1DFF-647E-41A9-B591-57099F4410F7}" type="datetimeFigureOut">
              <a:rPr lang="en-GB" smtClean="0"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023F-2B46-4A87-9D3F-7FDED80EDF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3" y="2492896"/>
            <a:ext cx="7128793" cy="2592288"/>
          </a:xfrm>
        </p:spPr>
        <p:txBody>
          <a:bodyPr>
            <a:normAutofit fontScale="90000"/>
          </a:bodyPr>
          <a:lstStyle/>
          <a:p>
            <a:pPr algn="l"/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it-IT" sz="2000" dirty="0"/>
              <a:t> </a:t>
            </a:r>
            <a:r>
              <a:rPr lang="en-GB" sz="2000" dirty="0"/>
              <a:t>		</a:t>
            </a:r>
            <a:r>
              <a:rPr lang="it-IT" sz="2000" dirty="0"/>
              <a:t> </a:t>
            </a:r>
            <a:r>
              <a:rPr lang="en-GB" sz="2000" dirty="0"/>
              <a:t>		 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en-GB" b="1" dirty="0" smtClean="0"/>
              <a:t>Implementing the AZQF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What does it mean?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GB" sz="2700" dirty="0" err="1" smtClean="0"/>
              <a:t>Mr</a:t>
            </a:r>
            <a:r>
              <a:rPr lang="en-GB" sz="2700" dirty="0" err="1"/>
              <a:t>.</a:t>
            </a:r>
            <a:r>
              <a:rPr lang="en-GB" sz="2700" dirty="0"/>
              <a:t> Arjen </a:t>
            </a:r>
            <a:r>
              <a:rPr lang="en-GB" sz="2700" dirty="0" err="1"/>
              <a:t>Deij</a:t>
            </a:r>
            <a:r>
              <a:rPr lang="en-GB" sz="2700" dirty="0"/>
              <a:t>, European Training Foundation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de-DE" sz="2700" b="1" cap="all" dirty="0" smtClean="0">
                <a:solidFill>
                  <a:srgbClr val="009FC3"/>
                </a:solidFill>
              </a:rPr>
              <a:t/>
            </a:r>
            <a:br>
              <a:rPr lang="de-DE" sz="2700" b="1" cap="all" dirty="0" smtClean="0">
                <a:solidFill>
                  <a:srgbClr val="009FC3"/>
                </a:solidFill>
              </a:rPr>
            </a:br>
            <a:r>
              <a:rPr lang="de-DE" sz="2700" b="1" cap="all" dirty="0" smtClean="0">
                <a:solidFill>
                  <a:srgbClr val="009FC3"/>
                </a:solidFill>
              </a:rPr>
              <a:t/>
            </a:r>
            <a:br>
              <a:rPr lang="de-DE" sz="2700" b="1" cap="all" dirty="0" smtClean="0">
                <a:solidFill>
                  <a:srgbClr val="009FC3"/>
                </a:solidFill>
              </a:rPr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t>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1273"/>
            <a:ext cx="8040256" cy="15771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31" y="5723793"/>
            <a:ext cx="7331656" cy="87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US" sz="2000" dirty="0" smtClean="0"/>
          </a:p>
          <a:p>
            <a:pPr marL="971550" lvl="1"/>
            <a:endParaRPr lang="en-GB" sz="2000" b="1" dirty="0" smtClean="0"/>
          </a:p>
          <a:p>
            <a:pPr marL="971550" lvl="1"/>
            <a:endParaRPr lang="en-GB" sz="2000" b="1" dirty="0"/>
          </a:p>
          <a:p>
            <a:pPr marL="971550" lvl="1"/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8496" y="3429000"/>
            <a:ext cx="59755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en-GB" sz="2000" b="1" dirty="0" smtClean="0">
                <a:solidFill>
                  <a:schemeClr val="accent1"/>
                </a:solidFill>
              </a:rPr>
              <a:t>PRIORITIZE THE DEVELOPMENT OF HUMAN CAPITAL</a:t>
            </a:r>
          </a:p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EDUCATION SYSTEM</a:t>
            </a:r>
          </a:p>
          <a:p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IMPORTANCE OF ADULT &amp; LIFELONG LEARNING </a:t>
            </a:r>
          </a:p>
          <a:p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ICT ASSISTED LEARNING THROUGH THE INTERNET</a:t>
            </a:r>
          </a:p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en-GB" sz="2000" b="1" dirty="0">
                <a:solidFill>
                  <a:schemeClr val="accent1"/>
                </a:solidFill>
              </a:rPr>
              <a:t>EFFICIENT HEALTH CARE AND SOCIAL PROTECTION</a:t>
            </a:r>
          </a:p>
          <a:p>
            <a:endParaRPr lang="en-GB" sz="2000" b="1" dirty="0">
              <a:solidFill>
                <a:schemeClr val="accent1"/>
              </a:solidFill>
            </a:endParaRPr>
          </a:p>
          <a:p>
            <a:r>
              <a:rPr lang="en-GB" sz="2000" b="1" dirty="0" smtClean="0">
                <a:solidFill>
                  <a:schemeClr val="accent1"/>
                </a:solidFill>
              </a:rPr>
              <a:t>BETTER GOVERNANCE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33265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AZERBAIJAN 2020 </a:t>
            </a:r>
            <a:endParaRPr lang="en-GB" sz="2400" i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</a:rPr>
              <a:t>A VISION FOR THE FUTURE</a:t>
            </a:r>
            <a:endParaRPr lang="en-GB" sz="2400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0496" y="1459291"/>
            <a:ext cx="70564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</a:rPr>
              <a:t>ENSURE THE RAPID DEVELOPMENT OF THE NON-OIL SECTOR</a:t>
            </a:r>
          </a:p>
          <a:p>
            <a:endParaRPr lang="en-GB" sz="2000" b="1" dirty="0">
              <a:solidFill>
                <a:schemeClr val="accent1"/>
              </a:solidFill>
            </a:endParaRP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AN EXPORT-ORIENTED OPENER ECONOMY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MORE </a:t>
            </a:r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INNOVATION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WITH A BETTER ENVIRONMENTAL BALANCE</a:t>
            </a:r>
          </a:p>
          <a:p>
            <a:pPr lvl="2"/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BETTER INFRASTRUCTURE &amp; TELECOMMUNICATIONS</a:t>
            </a:r>
          </a:p>
          <a:p>
            <a:pPr lvl="2"/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COOPERATE WITH GROWING DEVELOPING COUNTRIES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080560"/>
            <a:ext cx="30480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US" sz="2000" dirty="0" smtClean="0"/>
          </a:p>
          <a:p>
            <a:pPr marL="971550" lvl="1"/>
            <a:endParaRPr lang="en-GB" sz="2000" b="1" dirty="0" smtClean="0"/>
          </a:p>
          <a:p>
            <a:pPr marL="971550" lvl="1"/>
            <a:endParaRPr lang="en-GB" sz="2000" b="1" dirty="0"/>
          </a:p>
          <a:p>
            <a:pPr marL="971550" lvl="1"/>
            <a:r>
              <a:rPr lang="en-GB" sz="2000" b="1" dirty="0" smtClean="0"/>
              <a:t>Five </a:t>
            </a:r>
            <a:r>
              <a:rPr lang="en-GB" sz="2000" b="1" dirty="0"/>
              <a:t>directions of action and three directly related to AZQF</a:t>
            </a:r>
            <a:r>
              <a:rPr lang="en-US" sz="2000" b="1" dirty="0"/>
              <a:t> </a:t>
            </a:r>
            <a:endParaRPr lang="en-GB" altLang="en-US" sz="2000" b="1" dirty="0"/>
          </a:p>
          <a:p>
            <a:pPr marL="1428750" lvl="2"/>
            <a:endParaRPr lang="en-US" sz="2000" dirty="0" smtClean="0"/>
          </a:p>
          <a:p>
            <a:pPr marL="1885950" lvl="2" indent="-457200">
              <a:buFont typeface="+mj-lt"/>
              <a:buAutoNum type="arabicPeriod"/>
            </a:pPr>
            <a:r>
              <a:rPr lang="en-US" sz="2000" dirty="0" smtClean="0"/>
              <a:t>Education based </a:t>
            </a:r>
            <a:r>
              <a:rPr lang="en-US" sz="2000" dirty="0"/>
              <a:t>on competences</a:t>
            </a:r>
            <a:r>
              <a:rPr lang="en-US" sz="2000" dirty="0" smtClean="0"/>
              <a:t> focused on individuals           </a:t>
            </a:r>
            <a:r>
              <a:rPr lang="en-US" sz="2000" b="1" dirty="0" smtClean="0"/>
              <a:t>→</a:t>
            </a:r>
            <a:r>
              <a:rPr lang="en-US" sz="2000" dirty="0" smtClean="0"/>
              <a:t> development of curricula </a:t>
            </a:r>
            <a:r>
              <a:rPr lang="en-US" sz="2000" dirty="0"/>
              <a:t>for all levels of </a:t>
            </a:r>
            <a:r>
              <a:rPr lang="en-US" sz="2000" dirty="0" smtClean="0"/>
              <a:t>education</a:t>
            </a:r>
          </a:p>
          <a:p>
            <a:pPr marL="2343150" lvl="3" indent="-457200">
              <a:buFont typeface="+mj-lt"/>
              <a:buAutoNum type="arabicPeriod"/>
            </a:pPr>
            <a:endParaRPr lang="en-US" sz="2000" dirty="0" smtClean="0"/>
          </a:p>
          <a:p>
            <a:pPr marL="1885950" lvl="2" indent="-457200">
              <a:buFont typeface="+mj-lt"/>
              <a:buAutoNum type="arabicPeriod"/>
            </a:pPr>
            <a:r>
              <a:rPr lang="en-US" sz="2000" dirty="0" smtClean="0"/>
              <a:t>Providers apply </a:t>
            </a:r>
            <a:r>
              <a:rPr lang="en-US" sz="2000" dirty="0"/>
              <a:t>modern training </a:t>
            </a:r>
            <a:r>
              <a:rPr lang="en-US" sz="2000" dirty="0" smtClean="0"/>
              <a:t>methods for competency based education, </a:t>
            </a:r>
            <a:r>
              <a:rPr lang="en-US" sz="2000" dirty="0"/>
              <a:t>and </a:t>
            </a:r>
            <a:r>
              <a:rPr lang="en-US" sz="2000" dirty="0" smtClean="0"/>
              <a:t>ensure the quality</a:t>
            </a:r>
          </a:p>
          <a:p>
            <a:pPr marL="1885950" lvl="2" indent="-457200">
              <a:buFont typeface="+mj-lt"/>
              <a:buAutoNum type="arabicPeriod"/>
            </a:pPr>
            <a:endParaRPr lang="en-US" sz="2000" dirty="0"/>
          </a:p>
          <a:p>
            <a:pPr marL="1885950" lvl="2" indent="-457200">
              <a:buFont typeface="+mj-lt"/>
              <a:buAutoNum type="arabicPeriod"/>
            </a:pPr>
            <a:r>
              <a:rPr lang="en-US" sz="2000" dirty="0" smtClean="0"/>
              <a:t>A transparent management system, because </a:t>
            </a:r>
            <a:r>
              <a:rPr lang="en-GB" sz="2000" dirty="0" smtClean="0"/>
              <a:t>ensuring </a:t>
            </a:r>
            <a:r>
              <a:rPr lang="en-GB" sz="2000" dirty="0"/>
              <a:t>the quality of education should be </a:t>
            </a:r>
            <a:r>
              <a:rPr lang="en-GB" sz="2000" dirty="0" smtClean="0"/>
              <a:t>the </a:t>
            </a:r>
            <a:r>
              <a:rPr lang="en-GB" sz="2000" dirty="0"/>
              <a:t>key strategic </a:t>
            </a:r>
            <a:r>
              <a:rPr lang="en-GB" sz="2000" dirty="0" smtClean="0"/>
              <a:t>priority</a:t>
            </a:r>
          </a:p>
          <a:p>
            <a:pPr marL="971550" lvl="1"/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11960" y="26035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>
                <a:solidFill>
                  <a:schemeClr val="accent3">
                    <a:lumMod val="75000"/>
                  </a:schemeClr>
                </a:solidFill>
              </a:rPr>
              <a:t>national strategy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for the development of education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5429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HUMAN CAPITAL FOR SUCCESSFUL INTEGRATION WITH THE GLOBAL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ECONOMY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2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5" y="5666632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6035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err="1" smtClean="0">
                <a:solidFill>
                  <a:schemeClr val="accent3">
                    <a:lumMod val="75000"/>
                  </a:schemeClr>
                </a:solidFill>
              </a:rPr>
              <a:t>Intervention</a:t>
            </a:r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accent3">
                    <a:lumMod val="75000"/>
                  </a:schemeClr>
                </a:solidFill>
              </a:rPr>
              <a:t>logic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9865" y="2344736"/>
            <a:ext cx="53640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COORDINATED AND INTEGRATED APPROACH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ENSURE RELEVANT QUALIFICATIONS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UPDATE STANDARDS AND CURRICULA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MORE TRUST THROUGH QUALITY ASSURANCE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(IMPROVED PROVISION)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INFORM PEOPLE ABOUT OPPORTUNITIES</a:t>
            </a: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IMPROVE INTERNATIONAL RECOGNITION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3419872" y="2205274"/>
            <a:ext cx="360040" cy="38884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2843808" y="3212976"/>
            <a:ext cx="432048" cy="180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AZQF</a:t>
            </a:r>
            <a:endParaRPr lang="en-GB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9317" y="186406"/>
            <a:ext cx="3094456" cy="21156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500000"/>
                </a:solidFill>
              </a:rPr>
              <a:t>AZERBAIJAN 2020 </a:t>
            </a:r>
            <a:endParaRPr lang="en-GB" sz="2400" dirty="0">
              <a:solidFill>
                <a:srgbClr val="500000"/>
              </a:solidFill>
            </a:endParaRPr>
          </a:p>
          <a:p>
            <a:pPr algn="ctr"/>
            <a:r>
              <a:rPr lang="en-GB" sz="2400" b="1" dirty="0">
                <a:solidFill>
                  <a:srgbClr val="500000"/>
                </a:solidFill>
              </a:rPr>
              <a:t>A VISION FOR THE FUTURE</a:t>
            </a:r>
            <a:endParaRPr lang="en-GB" sz="2400" dirty="0">
              <a:solidFill>
                <a:srgbClr val="5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7407" y="3288454"/>
            <a:ext cx="2174222" cy="157011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/>
              <a:t>EDUCATION DEVELOPMENT STRATEGY</a:t>
            </a:r>
            <a:endParaRPr lang="en-GB" sz="2200" dirty="0"/>
          </a:p>
        </p:txBody>
      </p:sp>
      <p:sp>
        <p:nvSpPr>
          <p:cNvPr id="27" name="Chevron 26"/>
          <p:cNvSpPr/>
          <p:nvPr/>
        </p:nvSpPr>
        <p:spPr>
          <a:xfrm>
            <a:off x="2362426" y="3759882"/>
            <a:ext cx="379242" cy="706388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428944">
            <a:off x="995999" y="2444923"/>
            <a:ext cx="648072" cy="72008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6035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Draft Action Plan for AZQF Implementation 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1787"/>
              </p:ext>
            </p:extLst>
          </p:nvPr>
        </p:nvGraphicFramePr>
        <p:xfrm>
          <a:off x="323850" y="2132856"/>
          <a:ext cx="8640638" cy="1601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543"/>
                <a:gridCol w="1303431"/>
                <a:gridCol w="2088232"/>
                <a:gridCol w="2088232"/>
                <a:gridCol w="1800200"/>
              </a:tblGrid>
              <a:tr h="18838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DRAFT ACTION PLAN FOR THE IMPLEMENTATION OF THE AZERBAIJAN QUALIFICATIONS FRAMEWORK 2016-2022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STRATEGIC TARGETS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MEASURES</a:t>
                      </a:r>
                      <a:endParaRPr lang="en-GB" sz="20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NECESSARY PRINCIPLES FOR IMPLEMENTATION</a:t>
                      </a: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IMPLEMENTATION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PERIOD</a:t>
                      </a:r>
                      <a:endParaRPr lang="en-GB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IMPLEMENTERS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94894"/>
              </p:ext>
            </p:extLst>
          </p:nvPr>
        </p:nvGraphicFramePr>
        <p:xfrm>
          <a:off x="323850" y="3734580"/>
          <a:ext cx="8640638" cy="1942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543"/>
                <a:gridCol w="1303431"/>
                <a:gridCol w="2088232"/>
                <a:gridCol w="2088232"/>
                <a:gridCol w="1800200"/>
              </a:tblGrid>
              <a:tr h="26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NATIONAL AZQF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REGISTER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ESTABLISHED</a:t>
                      </a:r>
                      <a:endParaRPr lang="en-GB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Guidelines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Database</a:t>
                      </a:r>
                      <a:endParaRPr lang="en-GB" sz="20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MoE budget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 support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en-GB" sz="2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donors</a:t>
                      </a: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2016-2019</a:t>
                      </a:r>
                      <a:endParaRPr lang="en-GB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developers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6035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Draft Action Plan for AZQF Implementation 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700808"/>
            <a:ext cx="83526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Focus on details of the Draft Action Plan</a:t>
            </a:r>
          </a:p>
          <a:p>
            <a:endParaRPr lang="en-GB" sz="2400" dirty="0"/>
          </a:p>
          <a:p>
            <a:r>
              <a:rPr lang="en-GB" sz="2400" b="1" dirty="0" smtClean="0"/>
              <a:t>For Higher Education</a:t>
            </a:r>
          </a:p>
          <a:p>
            <a:endParaRPr lang="en-GB" sz="2400" dirty="0" smtClean="0"/>
          </a:p>
          <a:p>
            <a:r>
              <a:rPr lang="en-GB" sz="2400" dirty="0" smtClean="0"/>
              <a:t>3 Updating and developing standards and curricula with emphasis on learning outcomes and use of AZQF levels</a:t>
            </a:r>
          </a:p>
          <a:p>
            <a:r>
              <a:rPr lang="en-GB" sz="2400" dirty="0" smtClean="0"/>
              <a:t>4. Strengthening quality assurance process in particular on assessment</a:t>
            </a:r>
          </a:p>
          <a:p>
            <a:endParaRPr lang="en-GB" sz="2400" dirty="0" smtClean="0"/>
          </a:p>
          <a:p>
            <a:r>
              <a:rPr lang="en-GB" sz="2400" dirty="0" smtClean="0"/>
              <a:t>But also</a:t>
            </a:r>
          </a:p>
          <a:p>
            <a:endParaRPr lang="en-GB" sz="2400" dirty="0" smtClean="0"/>
          </a:p>
          <a:p>
            <a:r>
              <a:rPr lang="en-GB" sz="2400" dirty="0" smtClean="0"/>
              <a:t>6. Communication for universities</a:t>
            </a:r>
          </a:p>
          <a:p>
            <a:r>
              <a:rPr lang="en-GB" sz="2400" dirty="0" smtClean="0"/>
              <a:t>7. International recognition through the link to QF EHEA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4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6035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Draft Action Plan for AZQF Implementation 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700808"/>
            <a:ext cx="83526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Focus on details of the Draft Action Plan</a:t>
            </a:r>
          </a:p>
          <a:p>
            <a:endParaRPr lang="en-GB" sz="2400" b="1" dirty="0"/>
          </a:p>
          <a:p>
            <a:r>
              <a:rPr lang="en-GB" sz="2400" b="1" dirty="0"/>
              <a:t>For </a:t>
            </a:r>
            <a:r>
              <a:rPr lang="en-GB" sz="2400" b="1" dirty="0" smtClean="0"/>
              <a:t>Vocational Education and Adult Learning</a:t>
            </a:r>
          </a:p>
          <a:p>
            <a:endParaRPr lang="en-GB" sz="2400" b="1" dirty="0" smtClean="0"/>
          </a:p>
          <a:p>
            <a:r>
              <a:rPr lang="en-GB" sz="2400" dirty="0" smtClean="0"/>
              <a:t>2. Improving anticipation of skill needs for relevant qualifications</a:t>
            </a:r>
          </a:p>
          <a:p>
            <a:endParaRPr lang="en-GB" sz="2400" dirty="0" smtClean="0"/>
          </a:p>
          <a:p>
            <a:r>
              <a:rPr lang="en-GB" sz="2400" dirty="0" smtClean="0"/>
              <a:t>3. Updating and developing standards and curricula with emphasis on learning outcomes and use of AZQF levels</a:t>
            </a:r>
          </a:p>
          <a:p>
            <a:endParaRPr lang="en-GB" sz="2400" dirty="0" smtClean="0"/>
          </a:p>
          <a:p>
            <a:r>
              <a:rPr lang="en-GB" sz="2400" dirty="0" smtClean="0"/>
              <a:t>4/7. Enhancing quality and assessment in VET and adult learning and recognition of non-formal and informal learning</a:t>
            </a:r>
          </a:p>
          <a:p>
            <a:endParaRPr lang="en-GB" sz="2400" dirty="0" smtClean="0"/>
          </a:p>
          <a:p>
            <a:r>
              <a:rPr lang="en-GB" sz="2400" dirty="0" smtClean="0"/>
              <a:t>5. Communicating about the AZQF and the new opportunities (including career guidance)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0116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11960" y="260350"/>
            <a:ext cx="46085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What is next?</a:t>
            </a:r>
          </a:p>
          <a:p>
            <a:pPr algn="r"/>
            <a:endParaRPr lang="en-GB" sz="9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Plan, Do,  </a:t>
            </a:r>
            <a:r>
              <a:rPr lang="en-GB" sz="2800" b="1" i="1" dirty="0">
                <a:solidFill>
                  <a:schemeClr val="accent3">
                    <a:lumMod val="75000"/>
                  </a:schemeClr>
                </a:solidFill>
              </a:rPr>
              <a:t>Check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&amp; Act</a:t>
            </a:r>
            <a:endParaRPr lang="en-GB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 descr="http://www.sossupport.nl/wp-content/uploads/2013/12/Sales-support-mouwe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52" y="2492896"/>
            <a:ext cx="24860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5477" y="1872020"/>
            <a:ext cx="619499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AZQF officially adopted</a:t>
            </a:r>
          </a:p>
          <a:p>
            <a:endParaRPr lang="en-GB" sz="2000" b="1" dirty="0"/>
          </a:p>
          <a:p>
            <a:r>
              <a:rPr lang="en-GB" sz="2000" b="1" dirty="0" smtClean="0"/>
              <a:t>Implementation plan finalised and approved</a:t>
            </a:r>
          </a:p>
          <a:p>
            <a:endParaRPr lang="en-GB" sz="2000" b="1" dirty="0"/>
          </a:p>
          <a:p>
            <a:r>
              <a:rPr lang="en-GB" sz="2000" b="1" dirty="0" smtClean="0"/>
              <a:t>Implementation starts</a:t>
            </a:r>
          </a:p>
          <a:p>
            <a:endParaRPr lang="en-GB" sz="2000" b="1" dirty="0"/>
          </a:p>
          <a:p>
            <a:r>
              <a:rPr lang="en-GB" sz="2000" b="1" dirty="0" smtClean="0"/>
              <a:t>Coordinate and monitor  implementation</a:t>
            </a:r>
            <a:endParaRPr lang="en-GB" sz="2000" b="1" dirty="0"/>
          </a:p>
          <a:p>
            <a:endParaRPr lang="en-GB" sz="2000" b="1" dirty="0"/>
          </a:p>
          <a:p>
            <a:r>
              <a:rPr lang="en-GB" sz="2000" b="1" dirty="0" smtClean="0"/>
              <a:t>EU Support programme for education</a:t>
            </a:r>
          </a:p>
          <a:p>
            <a:endParaRPr lang="en-GB" sz="2000" b="1" dirty="0"/>
          </a:p>
          <a:p>
            <a:r>
              <a:rPr lang="en-GB" sz="2000" b="1" dirty="0" smtClean="0"/>
              <a:t>Make sure everyone knows what should be done</a:t>
            </a:r>
          </a:p>
          <a:p>
            <a:endParaRPr lang="en-GB" sz="2000" b="1" dirty="0"/>
          </a:p>
          <a:p>
            <a:r>
              <a:rPr lang="en-GB" sz="2000" b="1" dirty="0" smtClean="0"/>
              <a:t>Provide support, inform and train people</a:t>
            </a:r>
          </a:p>
          <a:p>
            <a:endParaRPr lang="en-GB" sz="2000" b="1" dirty="0"/>
          </a:p>
          <a:p>
            <a:r>
              <a:rPr lang="en-GB" sz="2000" b="1" dirty="0" smtClean="0"/>
              <a:t>Disseminate information on achievements step by step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48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410</Words>
  <Application>Microsoft Office PowerPoint</Application>
  <PresentationFormat>Экран (4:3)</PresentationFormat>
  <Paragraphs>126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            Implementing the AZQF  What does it mean? Mr. Arjen Deij, European Training Foundation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European Training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Arjen Deij</dc:creator>
  <cp:lastModifiedBy>Mammadova</cp:lastModifiedBy>
  <cp:revision>234</cp:revision>
  <cp:lastPrinted>2013-05-09T10:54:04Z</cp:lastPrinted>
  <dcterms:created xsi:type="dcterms:W3CDTF">2013-04-23T12:09:51Z</dcterms:created>
  <dcterms:modified xsi:type="dcterms:W3CDTF">2016-02-08T05:53:36Z</dcterms:modified>
</cp:coreProperties>
</file>