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8" r:id="rId2"/>
    <p:sldId id="307" r:id="rId3"/>
    <p:sldId id="304" r:id="rId4"/>
    <p:sldId id="309" r:id="rId5"/>
    <p:sldId id="294" r:id="rId6"/>
    <p:sldId id="295" r:id="rId7"/>
    <p:sldId id="293" r:id="rId8"/>
    <p:sldId id="303" r:id="rId9"/>
    <p:sldId id="312" r:id="rId10"/>
    <p:sldId id="311" r:id="rId11"/>
    <p:sldId id="310" r:id="rId12"/>
    <p:sldId id="314" r:id="rId13"/>
  </p:sldIdLst>
  <p:sldSz cx="9144000" cy="6858000" type="screen4x3"/>
  <p:notesSz cx="6808788" cy="99409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2620" autoAdjust="0"/>
  </p:normalViewPr>
  <p:slideViewPr>
    <p:cSldViewPr>
      <p:cViewPr>
        <p:scale>
          <a:sx n="75" d="100"/>
          <a:sy n="75" d="100"/>
        </p:scale>
        <p:origin x="-1218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6738" y="3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r">
              <a:defRPr sz="1200"/>
            </a:lvl1pPr>
          </a:lstStyle>
          <a:p>
            <a:fld id="{7EBF6F90-81C1-4BD2-9EF0-E2841BE83923}" type="datetimeFigureOut">
              <a:rPr lang="fi-FI" smtClean="0"/>
              <a:t>31.5.2016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2157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6738" y="9442157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r">
              <a:defRPr sz="1200"/>
            </a:lvl1pPr>
          </a:lstStyle>
          <a:p>
            <a:fld id="{F6D89656-DD1A-4CB0-8588-2F19E6F1B3D7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0635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6738" y="3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r">
              <a:defRPr sz="1200"/>
            </a:lvl1pPr>
          </a:lstStyle>
          <a:p>
            <a:fld id="{47D6E770-DBEE-4057-AAA8-74363FE0F83D}" type="datetimeFigureOut">
              <a:rPr lang="fi-FI" smtClean="0"/>
              <a:t>31.5.2016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54" tIns="46127" rIns="92254" bIns="46127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880" y="4721941"/>
            <a:ext cx="5447030" cy="4473416"/>
          </a:xfrm>
          <a:prstGeom prst="rect">
            <a:avLst/>
          </a:prstGeom>
        </p:spPr>
        <p:txBody>
          <a:bodyPr vert="horz" lIns="92254" tIns="46127" rIns="92254" bIns="46127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2157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6738" y="9442157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r">
              <a:defRPr sz="1200"/>
            </a:lvl1pPr>
          </a:lstStyle>
          <a:p>
            <a:fld id="{CB29B034-0593-492F-9222-61727203129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3354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26.5.2014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92696"/>
            <a:ext cx="4063077" cy="164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3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26.5.2014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3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26.5.2014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0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26.5.2014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1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26.5.2014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Georgia" panose="02040502050405020303" pitchFamily="18" charset="0"/>
              </a:defRPr>
            </a:lvl1pPr>
            <a:lvl2pPr>
              <a:defRPr sz="2400">
                <a:latin typeface="Georgia" panose="02040502050405020303" pitchFamily="18" charset="0"/>
              </a:defRPr>
            </a:lvl2pPr>
            <a:lvl3pPr>
              <a:defRPr sz="2000">
                <a:latin typeface="Georgia" panose="02040502050405020303" pitchFamily="18" charset="0"/>
              </a:defRPr>
            </a:lvl3pPr>
            <a:lvl4pPr>
              <a:defRPr sz="1800">
                <a:latin typeface="Georgia" panose="02040502050405020303" pitchFamily="18" charset="0"/>
              </a:defRPr>
            </a:lvl4pPr>
            <a:lvl5pPr>
              <a:defRPr sz="1800">
                <a:latin typeface="Georgia" panose="02040502050405020303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Georgia" panose="02040502050405020303" pitchFamily="18" charset="0"/>
              </a:defRPr>
            </a:lvl1pPr>
            <a:lvl2pPr>
              <a:defRPr sz="2400">
                <a:latin typeface="Georgia" panose="02040502050405020303" pitchFamily="18" charset="0"/>
              </a:defRPr>
            </a:lvl2pPr>
            <a:lvl3pPr>
              <a:defRPr sz="2000">
                <a:latin typeface="Georgia" panose="02040502050405020303" pitchFamily="18" charset="0"/>
              </a:defRPr>
            </a:lvl3pPr>
            <a:lvl4pPr>
              <a:defRPr sz="1800">
                <a:latin typeface="Georgia" panose="02040502050405020303" pitchFamily="18" charset="0"/>
              </a:defRPr>
            </a:lvl4pPr>
            <a:lvl5pPr>
              <a:defRPr sz="1800">
                <a:latin typeface="Georgia" panose="02040502050405020303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26.5.2014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1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Georgia" panose="02040502050405020303" pitchFamily="18" charset="0"/>
              </a:defRPr>
            </a:lvl1pPr>
            <a:lvl2pPr>
              <a:defRPr sz="2000">
                <a:latin typeface="Georgia" panose="02040502050405020303" pitchFamily="18" charset="0"/>
              </a:defRPr>
            </a:lvl2pPr>
            <a:lvl3pPr>
              <a:defRPr sz="1800">
                <a:latin typeface="Georgia" panose="02040502050405020303" pitchFamily="18" charset="0"/>
              </a:defRPr>
            </a:lvl3pPr>
            <a:lvl4pPr>
              <a:defRPr sz="1600">
                <a:latin typeface="Georgia" panose="02040502050405020303" pitchFamily="18" charset="0"/>
              </a:defRPr>
            </a:lvl4pPr>
            <a:lvl5pPr>
              <a:defRPr sz="1600">
                <a:latin typeface="Georgia" panose="02040502050405020303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Georgia" panose="02040502050405020303" pitchFamily="18" charset="0"/>
              </a:defRPr>
            </a:lvl1pPr>
            <a:lvl2pPr>
              <a:defRPr sz="2000">
                <a:latin typeface="Georgia" panose="02040502050405020303" pitchFamily="18" charset="0"/>
              </a:defRPr>
            </a:lvl2pPr>
            <a:lvl3pPr>
              <a:defRPr sz="1800">
                <a:latin typeface="Georgia" panose="02040502050405020303" pitchFamily="18" charset="0"/>
              </a:defRPr>
            </a:lvl3pPr>
            <a:lvl4pPr>
              <a:defRPr sz="1600">
                <a:latin typeface="Georgia" panose="02040502050405020303" pitchFamily="18" charset="0"/>
              </a:defRPr>
            </a:lvl4pPr>
            <a:lvl5pPr>
              <a:defRPr sz="1600">
                <a:latin typeface="Georgia" panose="02040502050405020303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26.5.2014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1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26.5.2014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3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26.5.2014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5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Georgia" panose="02040502050405020303" pitchFamily="18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Georgia" panose="02040502050405020303" pitchFamily="18" charset="0"/>
              </a:defRPr>
            </a:lvl1pPr>
            <a:lvl2pPr>
              <a:defRPr sz="2800">
                <a:latin typeface="Georgia" panose="02040502050405020303" pitchFamily="18" charset="0"/>
              </a:defRPr>
            </a:lvl2pPr>
            <a:lvl3pPr>
              <a:defRPr sz="2400">
                <a:latin typeface="Georgia" panose="02040502050405020303" pitchFamily="18" charset="0"/>
              </a:defRPr>
            </a:lvl3pPr>
            <a:lvl4pPr>
              <a:defRPr sz="2000">
                <a:latin typeface="Georgia" panose="02040502050405020303" pitchFamily="18" charset="0"/>
              </a:defRPr>
            </a:lvl4pPr>
            <a:lvl5pPr>
              <a:defRPr sz="2000">
                <a:latin typeface="Georgia" panose="02040502050405020303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Georgia" panose="02040502050405020303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26.5.2014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5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Georgia" panose="02040502050405020303" pitchFamily="18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Georgia" panose="02040502050405020303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26.5.2014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8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26.5.2014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2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F9CE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dirty="0">
              <a:solidFill>
                <a:schemeClr val="tx2">
                  <a:satMod val="13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tx2">
                    <a:satMod val="130000"/>
                  </a:schemeClr>
                </a:solidFill>
              </a:rPr>
              <a:t>Support to the Ministry of Education of the Republic of Azerbaijan for Further Adherence of the Higher Education System to the European Higher Education Area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2">
                    <a:satMod val="130000"/>
                  </a:schemeClr>
                </a:solidFill>
              </a:rPr>
              <a:t>(AZ-ad-EHEA) </a:t>
            </a:r>
          </a:p>
          <a:p>
            <a:pPr marL="0" indent="0" algn="ctr">
              <a:buNone/>
            </a:pPr>
            <a:r>
              <a:rPr lang="fi-FI" sz="2800" dirty="0">
                <a:solidFill>
                  <a:schemeClr val="accent3">
                    <a:lumMod val="50000"/>
                  </a:schemeClr>
                </a:solidFill>
              </a:rPr>
              <a:t>Reijo Aholainen, RTA 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Resident Twinning Adviser </a:t>
            </a:r>
          </a:p>
          <a:p>
            <a:pPr marL="0" indent="0" algn="ctr">
              <a:buNone/>
            </a:pPr>
            <a:r>
              <a:rPr lang="en-US" altLang="en-US" sz="1600" dirty="0">
                <a:solidFill>
                  <a:srgbClr val="000000"/>
                </a:solidFill>
                <a:latin typeface="Times New L" pitchFamily="18" charset="0"/>
              </a:rPr>
              <a:t>This project is funded by the European Union</a:t>
            </a:r>
            <a:endParaRPr lang="ru-RU" altLang="en-US" sz="1600" dirty="0">
              <a:solidFill>
                <a:srgbClr val="000000"/>
              </a:solidFill>
              <a:latin typeface="Times New L" pitchFamily="18" charset="0"/>
            </a:endParaRP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1</a:t>
            </a:fld>
            <a:endParaRPr lang="fi-FI" dirty="0"/>
          </a:p>
        </p:txBody>
      </p:sp>
      <p:pic>
        <p:nvPicPr>
          <p:cNvPr id="5" name="Picture 6" descr="Beschreibung: File:Flag of Europe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68" y="512763"/>
            <a:ext cx="13620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Beschreibung: File:Flag of Finland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640" y="512140"/>
            <a:ext cx="1431925" cy="8794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uva 15" descr="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44" y="512140"/>
            <a:ext cx="1368425" cy="8794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uva 17" descr="a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684" y="529603"/>
            <a:ext cx="1511300" cy="86201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442" y="402610"/>
            <a:ext cx="1013331" cy="10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19" descr="C:\Users\expert02\Desktop\FINEEC.t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802" y="5301208"/>
            <a:ext cx="1534144" cy="142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20" descr="C:\Users\expert02\Desktop\Logos\Ministry of Education\Ministry of Education_eng - 0002.t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5" y="5265039"/>
            <a:ext cx="1677986" cy="145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21" descr="C:\Users\expert02\Desktop\Logos\EKKA_hor_logo_PMS_Coated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5411206"/>
            <a:ext cx="2232993" cy="131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841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Calendar of Activities, 2nd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10</a:t>
            </a:fld>
            <a:endParaRPr lang="fi-FI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355048"/>
              </p:ext>
            </p:extLst>
          </p:nvPr>
        </p:nvGraphicFramePr>
        <p:xfrm>
          <a:off x="827584" y="1196752"/>
          <a:ext cx="7859217" cy="5260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4085">
                  <a:extLst>
                    <a:ext uri="{9D8B030D-6E8A-4147-A177-3AD203B41FA5}">
                      <a16:colId xmlns:a16="http://schemas.microsoft.com/office/drawing/2014/main" xmlns="" val="3808936303"/>
                    </a:ext>
                  </a:extLst>
                </a:gridCol>
                <a:gridCol w="1111396">
                  <a:extLst>
                    <a:ext uri="{9D8B030D-6E8A-4147-A177-3AD203B41FA5}">
                      <a16:colId xmlns:a16="http://schemas.microsoft.com/office/drawing/2014/main" xmlns="" val="3220295462"/>
                    </a:ext>
                  </a:extLst>
                </a:gridCol>
                <a:gridCol w="1787247">
                  <a:extLst>
                    <a:ext uri="{9D8B030D-6E8A-4147-A177-3AD203B41FA5}">
                      <a16:colId xmlns:a16="http://schemas.microsoft.com/office/drawing/2014/main" xmlns="" val="3572001890"/>
                    </a:ext>
                  </a:extLst>
                </a:gridCol>
                <a:gridCol w="1930209">
                  <a:extLst>
                    <a:ext uri="{9D8B030D-6E8A-4147-A177-3AD203B41FA5}">
                      <a16:colId xmlns:a16="http://schemas.microsoft.com/office/drawing/2014/main" xmlns="" val="4052738268"/>
                    </a:ext>
                  </a:extLst>
                </a:gridCol>
                <a:gridCol w="2266280">
                  <a:extLst>
                    <a:ext uri="{9D8B030D-6E8A-4147-A177-3AD203B41FA5}">
                      <a16:colId xmlns:a16="http://schemas.microsoft.com/office/drawing/2014/main" xmlns="" val="2987235816"/>
                    </a:ext>
                  </a:extLst>
                </a:gridCol>
              </a:tblGrid>
              <a:tr h="654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Sep 2016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Act 1.2.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Recommendations on legislation  harmonising HE legislation with legal framework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10 missions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Act 2.4. Steering and Coordination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3 missions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Act 3.3. Aligning HE Qualifications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with HE QF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2 missions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Act. 4.3. AzSG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2 missions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8704195"/>
                  </a:ext>
                </a:extLst>
              </a:tr>
              <a:tr h="371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Oct 2016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Act 2.6.a  Benchmarking Organisational Arrangements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 missions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Act 4.4. Fostering of Self-Evaluation Capacity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6 missions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1754769"/>
                  </a:ext>
                </a:extLst>
              </a:tr>
              <a:tr h="432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Nov 2016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25307"/>
                  </a:ext>
                </a:extLst>
              </a:tr>
              <a:tr h="432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Dec 2016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 Act 2.6.b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Internships in Finland and Estonia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Act 3.5.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Enhancing Practices and Procedures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Proposal for reflecting HE of AzQF in national recognition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4 missions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9267258"/>
                  </a:ext>
                </a:extLst>
              </a:tr>
              <a:tr h="434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Jan 2017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8990881"/>
                  </a:ext>
                </a:extLst>
              </a:tr>
              <a:tr h="3025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Feb 2017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Act 4.5.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Pilot Evaluations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Test run of the AzSG with 3 HEIs.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10 missions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6644542"/>
                  </a:ext>
                </a:extLst>
              </a:tr>
              <a:tr h="400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Mar 2017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941937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Apr 2017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Act 2.6.c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Study visit to Brussels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Act 3.4. Implementation of AzQF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3 missions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612462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May 2017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Act 4.6. Analysis of the Pilots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8 missions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2256929"/>
                  </a:ext>
                </a:extLst>
              </a:tr>
              <a:tr h="371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June 2017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5784961"/>
                  </a:ext>
                </a:extLst>
              </a:tr>
              <a:tr h="13777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July 2017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3838279"/>
                  </a:ext>
                </a:extLst>
              </a:tr>
              <a:tr h="23400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1064792"/>
                  </a:ext>
                </a:extLst>
              </a:tr>
              <a:tr h="432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Aug 2017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Closure Meeting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dirty="0">
                          <a:solidFill>
                            <a:schemeClr val="tx1"/>
                          </a:solidFill>
                          <a:latin typeface="Times New L" pitchFamily="18" charset="0"/>
                        </a:rPr>
                        <a:t>This project is funded by the European Union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7036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156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25976"/>
          </a:xfrm>
        </p:spPr>
        <p:txBody>
          <a:bodyPr>
            <a:normAutofit/>
          </a:bodyPr>
          <a:lstStyle/>
          <a:p>
            <a:r>
              <a:rPr lang="fi-FI" sz="3200" b="1" dirty="0"/>
              <a:t>EHEA Twinning Project Resources:</a:t>
            </a:r>
            <a:br>
              <a:rPr lang="fi-FI" sz="3200" b="1" dirty="0"/>
            </a:br>
            <a:r>
              <a:rPr lang="fi-FI" sz="3200" b="1" dirty="0"/>
              <a:t>EU Funding 1.3 M€ - 470  STE Days </a:t>
            </a:r>
            <a:endParaRPr lang="en-GB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11</a:t>
            </a:fld>
            <a:endParaRPr lang="fi-FI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512" y="1639265"/>
            <a:ext cx="4722743" cy="25344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47" y="3499002"/>
            <a:ext cx="4356800" cy="278720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793" y="3802198"/>
            <a:ext cx="4416021" cy="2484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81" y="1611677"/>
            <a:ext cx="1785801" cy="1884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46" y="1639265"/>
            <a:ext cx="4048768" cy="2138283"/>
          </a:xfrm>
          <a:prstGeom prst="rect">
            <a:avLst/>
          </a:prstGeom>
        </p:spPr>
      </p:pic>
      <p:pic>
        <p:nvPicPr>
          <p:cNvPr id="12" name="Kuva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400" y="3290613"/>
            <a:ext cx="695325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92081" y="5864189"/>
            <a:ext cx="39469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600" dirty="0">
                <a:solidFill>
                  <a:schemeClr val="bg1"/>
                </a:solidFill>
                <a:latin typeface="Times New L" pitchFamily="18" charset="0"/>
              </a:rPr>
              <a:t>This project is funded by the European Union</a:t>
            </a:r>
            <a:endParaRPr lang="ru-RU" altLang="en-US" sz="1600" dirty="0">
              <a:solidFill>
                <a:schemeClr val="bg1"/>
              </a:solidFill>
              <a:latin typeface="Times New 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706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7377"/>
            <a:ext cx="7759774" cy="416337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FFFF00"/>
                </a:solidFill>
              </a:rPr>
              <a:t>Support to the Ministry of Education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FFFF00"/>
                </a:solidFill>
              </a:rPr>
              <a:t>of the Republic of Azerbaijan for Further Adherence of the Higher Education System to the European Higher Education Area </a:t>
            </a:r>
          </a:p>
          <a:p>
            <a:pPr marL="0" indent="0" algn="ctr">
              <a:buNone/>
            </a:pPr>
            <a:r>
              <a:rPr lang="en-GB" sz="5200" b="1" dirty="0">
                <a:solidFill>
                  <a:srgbClr val="FFFF00"/>
                </a:solidFill>
              </a:rPr>
              <a:t>www.ehea.edu.az</a:t>
            </a:r>
          </a:p>
          <a:p>
            <a:pPr marL="0" indent="0" algn="ctr">
              <a:buNone/>
            </a:pP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12</a:t>
            </a:fld>
            <a:endParaRPr lang="fi-FI" dirty="0"/>
          </a:p>
        </p:txBody>
      </p:sp>
      <p:pic>
        <p:nvPicPr>
          <p:cNvPr id="5" name="Picture 6" descr="Beschreibung: File:Flag of Europe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32" y="533995"/>
            <a:ext cx="1269913" cy="84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Beschreibung: File:Flag of Finland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485" y="551619"/>
            <a:ext cx="1317969" cy="80948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uva 15" descr="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55" y="552423"/>
            <a:ext cx="1258272" cy="80868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uva 17" descr="a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646" y="526719"/>
            <a:ext cx="1491862" cy="8509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508" y="420056"/>
            <a:ext cx="978405" cy="102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19" descr="C:\Users\expert02\Desktop\FINEEC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395" y="4941167"/>
            <a:ext cx="1020006" cy="94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20" descr="C:\Users\expert02\Desktop\Logos\Ministry of Education\Ministry of Education_eng - 0002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930" y="4912541"/>
            <a:ext cx="1114716" cy="96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21" descr="C:\Users\expert02\Desktop\Logos\EKKA_hor_logo_PMS_Coated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000" y="4912541"/>
            <a:ext cx="1658072" cy="97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22358" y="6069290"/>
            <a:ext cx="39469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600" dirty="0">
                <a:latin typeface="Times New L" pitchFamily="18" charset="0"/>
              </a:rPr>
              <a:t>This project is funded by the European Union</a:t>
            </a:r>
            <a:endParaRPr lang="ru-RU" altLang="en-US" sz="1600" dirty="0">
              <a:latin typeface="Times New 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669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02763" cy="4525963"/>
          </a:xfrm>
        </p:spPr>
        <p:txBody>
          <a:bodyPr>
            <a:normAutofit fontScale="77500" lnSpcReduction="20000"/>
          </a:bodyPr>
          <a:lstStyle/>
          <a:p>
            <a:r>
              <a:rPr lang="en-GB" sz="3600" dirty="0"/>
              <a:t>Increase institutional capacities of the Ministry of Education and other key institutions </a:t>
            </a:r>
          </a:p>
          <a:p>
            <a:pPr lvl="1"/>
            <a:r>
              <a:rPr lang="en-GB" sz="3200" dirty="0"/>
              <a:t>Development of Azerbaijan higher education policies related to the EHEA</a:t>
            </a:r>
          </a:p>
          <a:p>
            <a:pPr lvl="1"/>
            <a:r>
              <a:rPr lang="en-GB" sz="3200" dirty="0"/>
              <a:t>Implementation of the EHEA objectives and reference tools in Azerbaijan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2</a:t>
            </a:fld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6459" y="1289857"/>
            <a:ext cx="6267516" cy="37605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59618" y="5733256"/>
            <a:ext cx="44843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>
                <a:solidFill>
                  <a:schemeClr val="bg1"/>
                </a:solidFill>
                <a:latin typeface="Times New L" pitchFamily="18" charset="0"/>
              </a:rPr>
              <a:t>This project is funded by the European Union</a:t>
            </a:r>
            <a:endParaRPr lang="ru-RU" altLang="en-US" sz="1600" dirty="0">
              <a:solidFill>
                <a:schemeClr val="bg1"/>
              </a:solidFill>
              <a:latin typeface="Times New 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86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1424"/>
            <a:ext cx="8229600" cy="1143000"/>
          </a:xfrm>
        </p:spPr>
        <p:txBody>
          <a:bodyPr/>
          <a:lstStyle/>
          <a:p>
            <a:pPr algn="r"/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Project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683" y="1212445"/>
            <a:ext cx="4614800" cy="3456384"/>
          </a:xfrm>
        </p:spPr>
        <p:txBody>
          <a:bodyPr>
            <a:normAutofit fontScale="92500" lnSpcReduction="10000"/>
          </a:bodyPr>
          <a:lstStyle/>
          <a:p>
            <a:r>
              <a:rPr lang="en-GB" sz="3600" dirty="0"/>
              <a:t>Further development of Azerbaijan’s higher education system </a:t>
            </a:r>
          </a:p>
          <a:p>
            <a:pPr lvl="1"/>
            <a:r>
              <a:rPr lang="en-GB" sz="3200" dirty="0"/>
              <a:t>increased integration in the European Higher Education Area (EHEA)</a:t>
            </a:r>
          </a:p>
          <a:p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3</a:t>
            </a:fld>
            <a:endParaRPr lang="fi-FI" dirty="0"/>
          </a:p>
        </p:txBody>
      </p:sp>
      <p:pic>
        <p:nvPicPr>
          <p:cNvPr id="11" name="Picture 6" descr="Beschreibung: File:Flag of Europe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7" y="5231764"/>
            <a:ext cx="13620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Beschreibung: File:Flag of Finland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179" y="5149771"/>
            <a:ext cx="1431925" cy="8794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Kuva 15" descr="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239" y="5172219"/>
            <a:ext cx="1368425" cy="8794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Kuva 17" descr="a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676" y="5228139"/>
            <a:ext cx="1511300" cy="86201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672" y="5172219"/>
            <a:ext cx="947738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41" y="28678"/>
            <a:ext cx="3838463" cy="51435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1634" y="4641725"/>
            <a:ext cx="39469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600" dirty="0">
                <a:solidFill>
                  <a:schemeClr val="bg1"/>
                </a:solidFill>
                <a:latin typeface="Times New L" pitchFamily="18" charset="0"/>
              </a:rPr>
              <a:t>This project is funded by the European Union</a:t>
            </a:r>
            <a:endParaRPr lang="ru-RU" altLang="en-US" sz="1600" dirty="0">
              <a:solidFill>
                <a:schemeClr val="bg1"/>
              </a:solidFill>
              <a:latin typeface="Times New 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674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Mandatory Results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4</a:t>
            </a:fld>
            <a:endParaRPr lang="fi-FI" dirty="0"/>
          </a:p>
        </p:txBody>
      </p:sp>
      <p:sp>
        <p:nvSpPr>
          <p:cNvPr id="6" name="Pyöristetty suorakulmio 6"/>
          <p:cNvSpPr>
            <a:spLocks noGrp="1"/>
          </p:cNvSpPr>
          <p:nvPr>
            <p:ph idx="1"/>
          </p:nvPr>
        </p:nvSpPr>
        <p:spPr>
          <a:xfrm>
            <a:off x="457200" y="1600201"/>
            <a:ext cx="3898776" cy="175679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Legislative framework</a:t>
            </a:r>
          </a:p>
        </p:txBody>
      </p:sp>
      <p:sp>
        <p:nvSpPr>
          <p:cNvPr id="7" name="Pyöristetty suorakulmio 6"/>
          <p:cNvSpPr/>
          <p:nvPr/>
        </p:nvSpPr>
        <p:spPr>
          <a:xfrm>
            <a:off x="4646014" y="1647986"/>
            <a:ext cx="4102449" cy="174005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Georgia" panose="02040502050405020303" pitchFamily="18" charset="0"/>
              </a:rPr>
              <a:t>Capacity</a:t>
            </a:r>
            <a:r>
              <a:rPr lang="en-US" sz="3200" dirty="0"/>
              <a:t> Building of MoE Staff</a:t>
            </a:r>
          </a:p>
        </p:txBody>
      </p:sp>
      <p:sp>
        <p:nvSpPr>
          <p:cNvPr id="8" name="Pyöristetty suorakulmio 6"/>
          <p:cNvSpPr/>
          <p:nvPr/>
        </p:nvSpPr>
        <p:spPr>
          <a:xfrm>
            <a:off x="457200" y="3587341"/>
            <a:ext cx="3898776" cy="18578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The AzQF sections relevant for higher education </a:t>
            </a:r>
          </a:p>
        </p:txBody>
      </p:sp>
      <p:sp>
        <p:nvSpPr>
          <p:cNvPr id="9" name="Pyöristetty suorakulmio 6"/>
          <p:cNvSpPr/>
          <p:nvPr/>
        </p:nvSpPr>
        <p:spPr>
          <a:xfrm>
            <a:off x="4646015" y="3618391"/>
            <a:ext cx="4102449" cy="182683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Georgia" panose="02040502050405020303" pitchFamily="18" charset="0"/>
              </a:rPr>
              <a:t>Standards and Guidelines for QA in HE in Azerbaijan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7056" y="5987018"/>
            <a:ext cx="4410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dirty="0">
                <a:latin typeface="Times New L" pitchFamily="18" charset="0"/>
              </a:rPr>
              <a:t>This project is funded by the European Union</a:t>
            </a:r>
            <a:endParaRPr lang="ru-RU" altLang="en-US" dirty="0">
              <a:latin typeface="Times New 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59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1858218"/>
          </a:xfrm>
        </p:spPr>
        <p:txBody>
          <a:bodyPr>
            <a:noAutofit/>
          </a:bodyPr>
          <a:lstStyle/>
          <a:p>
            <a:pPr algn="l"/>
            <a:r>
              <a:rPr lang="fi-FI" sz="3200" dirty="0"/>
              <a:t>Mandatory Result 4:</a:t>
            </a:r>
            <a:br>
              <a:rPr lang="fi-FI" sz="3200" dirty="0"/>
            </a:br>
            <a:r>
              <a:rPr lang="en-GB" sz="3200" dirty="0"/>
              <a:t>Standards for Quality Assurance in HE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57200" y="2132856"/>
            <a:ext cx="3970784" cy="399330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Development of Azerbaijan Higher Education Standards and Guidelines for Quality Assurance in line with the European Standards and Guidelines </a:t>
            </a:r>
          </a:p>
          <a:p>
            <a:r>
              <a:rPr lang="en-US" sz="2800" dirty="0"/>
              <a:t>Pilot evaluation in three HEIs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53905" y="1371600"/>
            <a:ext cx="6858000" cy="4114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1666" y="6381328"/>
            <a:ext cx="39469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600" dirty="0">
                <a:solidFill>
                  <a:schemeClr val="bg1"/>
                </a:solidFill>
                <a:latin typeface="Times New L" pitchFamily="18" charset="0"/>
              </a:rPr>
              <a:t>This project is funded by the European Union</a:t>
            </a:r>
            <a:endParaRPr lang="ru-RU" altLang="en-US" sz="1600" dirty="0">
              <a:solidFill>
                <a:schemeClr val="bg1"/>
              </a:solidFill>
              <a:latin typeface="Times New 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854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570186"/>
          </a:xfrm>
        </p:spPr>
        <p:txBody>
          <a:bodyPr>
            <a:normAutofit fontScale="90000"/>
          </a:bodyPr>
          <a:lstStyle/>
          <a:p>
            <a:r>
              <a:rPr lang="en-GB" sz="3100" dirty="0"/>
              <a:t>Mandatory Result No 3:</a:t>
            </a:r>
            <a:br>
              <a:rPr lang="en-GB" sz="3100" dirty="0"/>
            </a:br>
            <a:r>
              <a:rPr lang="en-GB" sz="4000" dirty="0"/>
              <a:t>Development of the Azerbaijan QF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211960" y="2060848"/>
            <a:ext cx="4474840" cy="406531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Development of </a:t>
            </a:r>
            <a:r>
              <a:rPr lang="en-GB" sz="2800" dirty="0"/>
              <a:t>AzQF sections relevant for higher education are developed in line with the EHEA QF in cooperation with HEIs. </a:t>
            </a:r>
          </a:p>
          <a:p>
            <a:r>
              <a:rPr lang="en-GB" sz="2800" dirty="0"/>
              <a:t>A roadmap for the full implementation of the AzQF in higher education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0" y="0"/>
            <a:ext cx="385762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52536" y="6355333"/>
            <a:ext cx="4420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>
                <a:solidFill>
                  <a:schemeClr val="bg1"/>
                </a:solidFill>
                <a:latin typeface="Times New L" pitchFamily="18" charset="0"/>
              </a:rPr>
              <a:t>This project is funded by the European Unio</a:t>
            </a:r>
            <a:r>
              <a:rPr lang="en-US" altLang="en-US" dirty="0">
                <a:solidFill>
                  <a:schemeClr val="bg1"/>
                </a:solidFill>
                <a:latin typeface="Times New L" pitchFamily="18" charset="0"/>
              </a:rPr>
              <a:t>n</a:t>
            </a:r>
            <a:endParaRPr lang="ru-RU" altLang="en-US" dirty="0">
              <a:solidFill>
                <a:schemeClr val="bg1"/>
              </a:solidFill>
              <a:latin typeface="Times New 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167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2146250"/>
          </a:xfrm>
        </p:spPr>
        <p:txBody>
          <a:bodyPr>
            <a:normAutofit fontScale="90000"/>
          </a:bodyPr>
          <a:lstStyle/>
          <a:p>
            <a:pPr algn="l"/>
            <a:r>
              <a:rPr lang="en-GB" sz="3100" dirty="0"/>
              <a:t>Mandatory Result 2:</a:t>
            </a:r>
            <a:br>
              <a:rPr lang="en-GB" sz="3100" dirty="0"/>
            </a:br>
            <a:r>
              <a:rPr lang="en-GB" sz="4000" dirty="0"/>
              <a:t>Coordination and Networking Capacity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57200" y="2996952"/>
            <a:ext cx="4402832" cy="312921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Enhancing the coordination and networking capacity of the Ministry and stakeholders</a:t>
            </a:r>
          </a:p>
          <a:p>
            <a:r>
              <a:rPr lang="en-US" sz="2800" dirty="0"/>
              <a:t>Improve institutional architecture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31258" y="1290307"/>
            <a:ext cx="6451527" cy="38709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45567" y="6082688"/>
            <a:ext cx="39469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600" dirty="0">
                <a:solidFill>
                  <a:schemeClr val="bg1"/>
                </a:solidFill>
                <a:latin typeface="Times New L" pitchFamily="18" charset="0"/>
              </a:rPr>
              <a:t>This project is funded by the European Union</a:t>
            </a:r>
            <a:endParaRPr lang="ru-RU" altLang="en-US" sz="1600" dirty="0">
              <a:solidFill>
                <a:schemeClr val="bg1"/>
              </a:solidFill>
              <a:latin typeface="Times New 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946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143000"/>
          </a:xfrm>
        </p:spPr>
        <p:txBody>
          <a:bodyPr>
            <a:normAutofit/>
          </a:bodyPr>
          <a:lstStyle/>
          <a:p>
            <a:r>
              <a:rPr lang="fi-FI" sz="2800" dirty="0"/>
              <a:t>Mandatory Result 1:</a:t>
            </a:r>
            <a:br>
              <a:rPr lang="fi-FI" sz="2800" dirty="0"/>
            </a:br>
            <a:r>
              <a:rPr lang="fi-FI" sz="4000" dirty="0"/>
              <a:t>Legal Framework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525963"/>
          </a:xfrm>
        </p:spPr>
        <p:txBody>
          <a:bodyPr>
            <a:normAutofit/>
          </a:bodyPr>
          <a:lstStyle/>
          <a:p>
            <a:r>
              <a:rPr lang="en-US" sz="2800" dirty="0"/>
              <a:t>Review of Azerbaijan relent Higher Education legislation </a:t>
            </a:r>
          </a:p>
          <a:p>
            <a:r>
              <a:rPr lang="en-US" sz="2800" dirty="0"/>
              <a:t>Concrete recommendations for adapting legislation relevant to Quality Assurance and Azerbaijan Qualification Framework relevant to Higher Education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24456" cy="64434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52536" y="5949280"/>
            <a:ext cx="38769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>
                <a:solidFill>
                  <a:schemeClr val="bg1"/>
                </a:solidFill>
                <a:latin typeface="Times New L" pitchFamily="18" charset="0"/>
              </a:rPr>
              <a:t>This project is funded by the European Union</a:t>
            </a:r>
            <a:endParaRPr lang="ru-RU" altLang="en-US" sz="1600" dirty="0">
              <a:solidFill>
                <a:schemeClr val="bg1"/>
              </a:solidFill>
              <a:latin typeface="Times New 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669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Calendar of Activities, 1st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9</a:t>
            </a:fld>
            <a:endParaRPr lang="fi-FI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060174"/>
              </p:ext>
            </p:extLst>
          </p:nvPr>
        </p:nvGraphicFramePr>
        <p:xfrm>
          <a:off x="476622" y="1324371"/>
          <a:ext cx="8229600" cy="5093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2095">
                  <a:extLst>
                    <a:ext uri="{9D8B030D-6E8A-4147-A177-3AD203B41FA5}">
                      <a16:colId xmlns:a16="http://schemas.microsoft.com/office/drawing/2014/main" xmlns="" val="1929243505"/>
                    </a:ext>
                  </a:extLst>
                </a:gridCol>
                <a:gridCol w="1507261">
                  <a:extLst>
                    <a:ext uri="{9D8B030D-6E8A-4147-A177-3AD203B41FA5}">
                      <a16:colId xmlns:a16="http://schemas.microsoft.com/office/drawing/2014/main" xmlns="" val="3884610555"/>
                    </a:ext>
                  </a:extLst>
                </a:gridCol>
                <a:gridCol w="1875121">
                  <a:extLst>
                    <a:ext uri="{9D8B030D-6E8A-4147-A177-3AD203B41FA5}">
                      <a16:colId xmlns:a16="http://schemas.microsoft.com/office/drawing/2014/main" xmlns="" val="1384436158"/>
                    </a:ext>
                  </a:extLst>
                </a:gridCol>
                <a:gridCol w="2037274">
                  <a:extLst>
                    <a:ext uri="{9D8B030D-6E8A-4147-A177-3AD203B41FA5}">
                      <a16:colId xmlns:a16="http://schemas.microsoft.com/office/drawing/2014/main" xmlns="" val="1180192965"/>
                    </a:ext>
                  </a:extLst>
                </a:gridCol>
                <a:gridCol w="2037849">
                  <a:extLst>
                    <a:ext uri="{9D8B030D-6E8A-4147-A177-3AD203B41FA5}">
                      <a16:colId xmlns:a16="http://schemas.microsoft.com/office/drawing/2014/main" xmlns="" val="1320523434"/>
                    </a:ext>
                  </a:extLst>
                </a:gridCol>
              </a:tblGrid>
              <a:tr h="430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Sep 2015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Act 1.1.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Review of Legal Framework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5 missions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Act 2.1.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Progress review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2 missions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1330402"/>
                  </a:ext>
                </a:extLst>
              </a:tr>
              <a:tr h="375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Oct 2015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Act 4.2 Mapping of Accreditation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2 missions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8021241"/>
                  </a:ext>
                </a:extLst>
              </a:tr>
              <a:tr h="375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Nov 2015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Act 2.5. Training Needs Analysis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2 missions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1731133"/>
                  </a:ext>
                </a:extLst>
              </a:tr>
              <a:tr h="375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Dec 2015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 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Act 4.1.a Update on Bologna context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6 training missions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7821341"/>
                  </a:ext>
                </a:extLst>
              </a:tr>
              <a:tr h="375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Jan 2016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Act 2.2 Coordination of EHEA Reforms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3 missions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Act 3.1. EHEA and QF EHEA Training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7 missions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1650134"/>
                  </a:ext>
                </a:extLst>
              </a:tr>
              <a:tr h="375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Feb 2016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9799841"/>
                  </a:ext>
                </a:extLst>
              </a:tr>
              <a:tr h="430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Mar 2016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Act 2.7. Communication strategy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2 missions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Act 3.2.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AzQF Gap Analysis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4 missions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 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extLst>
                  <a:ext uri="{0D108BD9-81ED-4DB2-BD59-A6C34878D82A}">
                    <a16:rowId xmlns:a16="http://schemas.microsoft.com/office/drawing/2014/main" xmlns="" val="3255321265"/>
                  </a:ext>
                </a:extLst>
              </a:tr>
              <a:tr h="438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Apr 2016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Act 4.3. Standards and Guidelines for QA in HE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6 missions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1403010"/>
                  </a:ext>
                </a:extLst>
              </a:tr>
              <a:tr h="375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May 2016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Act 2.3. Roadmap for Institutional Arrangements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2 missions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 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95778"/>
                  </a:ext>
                </a:extLst>
              </a:tr>
              <a:tr h="339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June 2016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Act 3.3. Aligning HE Qualifications with QF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2 missions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4931420"/>
                  </a:ext>
                </a:extLst>
              </a:tr>
              <a:tr h="407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July 2016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Act 4.1.b Study visit to Finland &amp; Estonia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1831885"/>
                  </a:ext>
                </a:extLst>
              </a:tr>
              <a:tr h="351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Aug 2016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r>
                        <a:rPr lang="en-US" altLang="en-US" sz="1000" dirty="0">
                          <a:solidFill>
                            <a:schemeClr val="bg1"/>
                          </a:solidFill>
                          <a:latin typeface="Times New L" pitchFamily="18" charset="0"/>
                        </a:rPr>
                        <a:t>This project is funded by the European Union</a:t>
                      </a:r>
                      <a:endParaRPr lang="ru-RU" altLang="en-US" sz="1000" dirty="0">
                        <a:solidFill>
                          <a:schemeClr val="bg1"/>
                        </a:solidFill>
                        <a:latin typeface="Times New L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>
                          <a:solidFill>
                            <a:schemeClr val="tx1"/>
                          </a:solidFill>
                          <a:latin typeface="Times New L" pitchFamily="18" charset="0"/>
                        </a:rPr>
                        <a:t>This project is funded by the European Union</a:t>
                      </a:r>
                      <a:endParaRPr lang="ru-RU" altLang="en-US" sz="1600" dirty="0">
                        <a:solidFill>
                          <a:schemeClr val="tx1"/>
                        </a:solidFill>
                        <a:latin typeface="Times New L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1584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973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2098</TotalTime>
  <Words>649</Words>
  <Application>Microsoft Office PowerPoint</Application>
  <PresentationFormat>Экран (4:3)</PresentationFormat>
  <Paragraphs>172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Office-teema</vt:lpstr>
      <vt:lpstr>Презентация PowerPoint</vt:lpstr>
      <vt:lpstr>The Purpose</vt:lpstr>
      <vt:lpstr>Project Objective</vt:lpstr>
      <vt:lpstr>Mandatory Results</vt:lpstr>
      <vt:lpstr>Mandatory Result 4: Standards for Quality Assurance in HE</vt:lpstr>
      <vt:lpstr>Mandatory Result No 3: Development of the Azerbaijan QF</vt:lpstr>
      <vt:lpstr>Mandatory Result 2: Coordination and Networking Capacity</vt:lpstr>
      <vt:lpstr>Mandatory Result 1: Legal Framework</vt:lpstr>
      <vt:lpstr>Calendar of Activities, 1st year</vt:lpstr>
      <vt:lpstr>Calendar of Activities, 2nd year</vt:lpstr>
      <vt:lpstr>EHEA Twinning Project Resources: EU Funding 1.3 M€ - 470  STE Days </vt:lpstr>
      <vt:lpstr>Презентация PowerPoint</vt:lpstr>
    </vt:vector>
  </TitlesOfParts>
  <Company>Opetushallitus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Holopainen Johanna</dc:creator>
  <cp:lastModifiedBy>Mammadova</cp:lastModifiedBy>
  <cp:revision>178</cp:revision>
  <cp:lastPrinted>2014-06-02T10:56:04Z</cp:lastPrinted>
  <dcterms:created xsi:type="dcterms:W3CDTF">2014-05-14T05:32:59Z</dcterms:created>
  <dcterms:modified xsi:type="dcterms:W3CDTF">2016-05-31T05:40:30Z</dcterms:modified>
</cp:coreProperties>
</file>