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814" r:id="rId1"/>
  </p:sldMasterIdLst>
  <p:notesMasterIdLst>
    <p:notesMasterId r:id="rId11"/>
  </p:notesMasterIdLst>
  <p:handoutMasterIdLst>
    <p:handoutMasterId r:id="rId12"/>
  </p:handoutMasterIdLst>
  <p:sldIdLst>
    <p:sldId id="301" r:id="rId2"/>
    <p:sldId id="362" r:id="rId3"/>
    <p:sldId id="349" r:id="rId4"/>
    <p:sldId id="348" r:id="rId5"/>
    <p:sldId id="346" r:id="rId6"/>
    <p:sldId id="350" r:id="rId7"/>
    <p:sldId id="364" r:id="rId8"/>
    <p:sldId id="363" r:id="rId9"/>
    <p:sldId id="365" r:id="rId10"/>
  </p:sldIdLst>
  <p:sldSz cx="9144000" cy="6858000" type="screen4x3"/>
  <p:notesSz cx="6808788" cy="99409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341">
          <p15:clr>
            <a:srgbClr val="A4A3A4"/>
          </p15:clr>
        </p15:guide>
        <p15:guide id="3" pos="541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0"/>
    <a:srgbClr val="D20D0D"/>
    <a:srgbClr val="928B81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3" autoAdjust="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156" y="108"/>
      </p:cViewPr>
      <p:guideLst>
        <p:guide orient="horz"/>
        <p:guide pos="341"/>
        <p:guide pos="5410"/>
      </p:guideLst>
    </p:cSldViewPr>
  </p:slideViewPr>
  <p:notesTextViewPr>
    <p:cViewPr>
      <p:scale>
        <a:sx n="100" d="100"/>
        <a:sy n="100" d="100"/>
      </p:scale>
      <p:origin x="0" y="-270"/>
    </p:cViewPr>
  </p:notesTextViewPr>
  <p:sorterViewPr>
    <p:cViewPr>
      <p:scale>
        <a:sx n="89" d="100"/>
        <a:sy n="8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6/3/2016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666334D-7A27-9F43-9EC7-CCD7CF254AD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8059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CBA4E3A-D2E6-4947-B46E-18DB598EA3A1}" type="datetime1">
              <a:rPr lang="fi-FI"/>
              <a:pPr>
                <a:defRPr/>
              </a:pPr>
              <a:t>3.6.2016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728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smtClean="0"/>
              <a:t>Click to edit Master text styles</a:t>
            </a:r>
          </a:p>
          <a:p>
            <a:pPr lvl="1"/>
            <a:r>
              <a:rPr lang="fi-FI" noProof="0" smtClean="0"/>
              <a:t>Second level</a:t>
            </a:r>
          </a:p>
          <a:p>
            <a:pPr lvl="2"/>
            <a:r>
              <a:rPr lang="fi-FI" noProof="0" smtClean="0"/>
              <a:t>Third level</a:t>
            </a:r>
          </a:p>
          <a:p>
            <a:pPr lvl="3"/>
            <a:r>
              <a:rPr lang="fi-FI" noProof="0" smtClean="0"/>
              <a:t>Fourth level</a:t>
            </a:r>
          </a:p>
          <a:p>
            <a:pPr lvl="4"/>
            <a:r>
              <a:rPr lang="fi-FI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F0889F7-7C3B-BA40-BE46-7E19F6C058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48377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733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fifth biggest country in Europe by land area</a:t>
            </a:r>
          </a:p>
          <a:p>
            <a:r>
              <a:rPr lang="fi-FI" sz="1200" dirty="0" err="1" smtClean="0"/>
              <a:t>Population</a:t>
            </a:r>
            <a:r>
              <a:rPr lang="fi-FI" sz="1200" dirty="0" smtClean="0"/>
              <a:t> </a:t>
            </a:r>
            <a:r>
              <a:rPr lang="fi-FI" sz="1200" dirty="0" err="1" smtClean="0"/>
              <a:t>density</a:t>
            </a:r>
            <a:r>
              <a:rPr lang="fi-FI" sz="1200" dirty="0" smtClean="0"/>
              <a:t> Helsinki xxxx Enontekiö 0,25</a:t>
            </a:r>
            <a:r>
              <a:rPr lang="fi-FI" sz="1200" baseline="0" dirty="0" smtClean="0"/>
              <a:t> persons/km2</a:t>
            </a:r>
          </a:p>
          <a:p>
            <a:r>
              <a:rPr lang="fi-FI" sz="1200" dirty="0" err="1" smtClean="0"/>
              <a:t>Economic</a:t>
            </a:r>
            <a:r>
              <a:rPr lang="fi-FI" sz="1200" dirty="0" smtClean="0"/>
              <a:t> </a:t>
            </a:r>
            <a:r>
              <a:rPr lang="fi-FI" sz="1200" dirty="0" err="1" smtClean="0"/>
              <a:t>structure</a:t>
            </a:r>
            <a:r>
              <a:rPr lang="fi-FI" sz="1200" dirty="0" smtClean="0"/>
              <a:t>, </a:t>
            </a:r>
            <a:r>
              <a:rPr lang="fi-FI" sz="1200" dirty="0" err="1" smtClean="0"/>
              <a:t>employed</a:t>
            </a:r>
            <a:r>
              <a:rPr lang="fi-FI" sz="1200" dirty="0" smtClean="0"/>
              <a:t> </a:t>
            </a:r>
            <a:r>
              <a:rPr lang="fi-FI" sz="1200" dirty="0" err="1" smtClean="0"/>
              <a:t>persons</a:t>
            </a:r>
            <a:r>
              <a:rPr lang="fi-FI" sz="1200" dirty="0" smtClean="0"/>
              <a:t>, 1st q 2011</a:t>
            </a:r>
          </a:p>
          <a:p>
            <a:r>
              <a:rPr lang="fi-FI" sz="1200" dirty="0" err="1" smtClean="0"/>
              <a:t>Xxxxxx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persons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have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Sámi</a:t>
            </a:r>
            <a:r>
              <a:rPr lang="fi-FI" sz="1200" baseline="0" dirty="0" smtClean="0"/>
              <a:t> as </a:t>
            </a:r>
            <a:r>
              <a:rPr lang="fi-FI" sz="1200" baseline="0" dirty="0" err="1" smtClean="0"/>
              <a:t>their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mother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tongue</a:t>
            </a:r>
            <a:r>
              <a:rPr lang="fi-FI" sz="1200" baseline="0" dirty="0" smtClean="0"/>
              <a:t> (</a:t>
            </a:r>
            <a:r>
              <a:rPr lang="fi-FI" sz="1200" baseline="0" dirty="0" err="1" smtClean="0"/>
              <a:t>xxxxxofficial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language</a:t>
            </a:r>
            <a:endParaRPr lang="fi-FI" sz="1200" baseline="0" dirty="0" smtClean="0"/>
          </a:p>
          <a:p>
            <a:r>
              <a:rPr lang="fi-FI" sz="1200" baseline="0" dirty="0" err="1" smtClean="0"/>
              <a:t>Romany</a:t>
            </a:r>
            <a:r>
              <a:rPr lang="fi-FI" sz="1200" baseline="0" dirty="0" smtClean="0"/>
              <a:t> &amp; </a:t>
            </a:r>
            <a:r>
              <a:rPr lang="fi-FI" sz="1200" baseline="0" dirty="0" err="1" smtClean="0"/>
              <a:t>sign-language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xxxxxxx</a:t>
            </a:r>
            <a:endParaRPr lang="fi-FI" sz="1200" baseline="0" dirty="0" smtClean="0"/>
          </a:p>
          <a:p>
            <a:r>
              <a:rPr lang="fi-FI" sz="1200" baseline="0" dirty="0" smtClean="0">
                <a:solidFill>
                  <a:srgbClr val="FF0000"/>
                </a:solidFill>
              </a:rPr>
              <a:t>ISOIMMAT ELINKEINOT </a:t>
            </a:r>
            <a:endParaRPr lang="fi-FI" sz="12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</a:t>
            </a:r>
            <a:r>
              <a:rPr lang="fi-FI" sz="1200" dirty="0" err="1" smtClean="0"/>
              <a:t>Miscellaneous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sevices</a:t>
            </a:r>
            <a:r>
              <a:rPr lang="fi-FI" sz="1200" baseline="0" dirty="0" smtClean="0"/>
              <a:t>, 35%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Trade and hotel 15% 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</a:t>
            </a:r>
            <a:r>
              <a:rPr lang="fi-FI" sz="1200" baseline="0" dirty="0" err="1" smtClean="0"/>
              <a:t>Manufactoring</a:t>
            </a:r>
            <a:r>
              <a:rPr lang="fi-FI" sz="1200" baseline="0" dirty="0" smtClean="0"/>
              <a:t>, 14%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Financial and business </a:t>
            </a:r>
            <a:r>
              <a:rPr lang="fi-FI" sz="1200" baseline="0" dirty="0" err="1" smtClean="0"/>
              <a:t>services</a:t>
            </a:r>
            <a:r>
              <a:rPr lang="fi-FI" sz="1200" baseline="0" dirty="0" smtClean="0"/>
              <a:t>, 13%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Transport and </a:t>
            </a:r>
            <a:r>
              <a:rPr lang="fi-FI" sz="1200" baseline="0" dirty="0" err="1" smtClean="0"/>
              <a:t>communication</a:t>
            </a:r>
            <a:r>
              <a:rPr lang="fi-FI" sz="1200" baseline="0" dirty="0" smtClean="0"/>
              <a:t>, 10%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Construction and </a:t>
            </a:r>
            <a:r>
              <a:rPr lang="fi-FI" sz="1200" baseline="0" dirty="0" err="1" smtClean="0"/>
              <a:t>energy</a:t>
            </a:r>
            <a:r>
              <a:rPr lang="fi-FI" sz="1200" baseline="0" dirty="0" smtClean="0"/>
              <a:t>, 8%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</a:t>
            </a:r>
            <a:r>
              <a:rPr lang="fi-FI" sz="1200" baseline="0" dirty="0" err="1" smtClean="0"/>
              <a:t>Agriculture</a:t>
            </a:r>
            <a:r>
              <a:rPr lang="fi-FI" sz="1200" baseline="0" dirty="0" smtClean="0"/>
              <a:t> and </a:t>
            </a:r>
            <a:r>
              <a:rPr lang="fi-FI" sz="1200" baseline="0" dirty="0" err="1" smtClean="0"/>
              <a:t>forestry</a:t>
            </a:r>
            <a:r>
              <a:rPr lang="fi-FI" sz="1200" baseline="0" dirty="0" smtClean="0"/>
              <a:t>, 5%</a:t>
            </a:r>
          </a:p>
          <a:p>
            <a:pPr>
              <a:buFontTx/>
              <a:buNone/>
            </a:pPr>
            <a:endParaRPr lang="fi-FI" sz="1200" dirty="0" smtClean="0"/>
          </a:p>
          <a:p>
            <a:pPr>
              <a:buFontTx/>
              <a:buNone/>
            </a:pPr>
            <a:r>
              <a:rPr lang="fi-FI" sz="1200" dirty="0" err="1" smtClean="0"/>
              <a:t>Manufacturing</a:t>
            </a:r>
            <a:endParaRPr lang="fi-FI" sz="1200" dirty="0" smtClean="0"/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</a:t>
            </a:r>
            <a:r>
              <a:rPr lang="fi-FI" sz="1200" dirty="0" err="1" smtClean="0"/>
              <a:t>Metal</a:t>
            </a:r>
            <a:r>
              <a:rPr lang="fi-FI" sz="1200" dirty="0" smtClean="0"/>
              <a:t> and engineering </a:t>
            </a:r>
            <a:r>
              <a:rPr lang="fi-FI" sz="1200" dirty="0" err="1" smtClean="0"/>
              <a:t>products</a:t>
            </a:r>
            <a:r>
              <a:rPr lang="fi-FI" sz="1200" dirty="0" smtClean="0"/>
              <a:t>,</a:t>
            </a:r>
            <a:r>
              <a:rPr lang="fi-FI" sz="1200" baseline="0" dirty="0" smtClean="0"/>
              <a:t> 48%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</a:t>
            </a:r>
            <a:r>
              <a:rPr lang="fi-FI" sz="1200" baseline="0" dirty="0" err="1" smtClean="0"/>
              <a:t>Other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manufactured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items</a:t>
            </a:r>
            <a:r>
              <a:rPr lang="fi-FI" sz="1200" baseline="0" dirty="0" smtClean="0"/>
              <a:t>, 22%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</a:t>
            </a:r>
            <a:r>
              <a:rPr lang="fi-FI" sz="1200" baseline="0" dirty="0" err="1" smtClean="0"/>
              <a:t>Forest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products</a:t>
            </a:r>
            <a:r>
              <a:rPr lang="fi-FI" sz="1200" baseline="0" dirty="0" smtClean="0"/>
              <a:t>, 16%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Food and </a:t>
            </a:r>
            <a:r>
              <a:rPr lang="fi-FI" sz="1200" baseline="0" dirty="0" err="1" smtClean="0"/>
              <a:t>textile</a:t>
            </a:r>
            <a:r>
              <a:rPr lang="fi-FI" sz="1200" baseline="0" dirty="0" smtClean="0"/>
              <a:t> </a:t>
            </a:r>
            <a:r>
              <a:rPr lang="fi-FI" sz="1200" baseline="0" dirty="0" err="1" smtClean="0"/>
              <a:t>goods</a:t>
            </a:r>
            <a:r>
              <a:rPr lang="fi-FI" sz="1200" baseline="0" dirty="0" smtClean="0"/>
              <a:t>, 14%</a:t>
            </a:r>
          </a:p>
          <a:p>
            <a:pPr>
              <a:buFont typeface="Wingdings" pitchFamily="2" charset="2"/>
              <a:buChar char="ü"/>
            </a:pPr>
            <a:endParaRPr lang="fi-FI" sz="1200" baseline="0" dirty="0" smtClean="0"/>
          </a:p>
          <a:p>
            <a:pPr>
              <a:buFont typeface="Wingdings" pitchFamily="2" charset="2"/>
              <a:buNone/>
            </a:pPr>
            <a:r>
              <a:rPr lang="fi-FI" sz="1200" baseline="0" dirty="0" smtClean="0"/>
              <a:t>Kaitaisen hallitusohjelmassa</a:t>
            </a:r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Suomen kaksikielisyys on rikkaus ja voimavara</a:t>
            </a:r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Eri uskonnot ja yhteisöt ovat arvokkaita moraalisen kasvun kannalta</a:t>
            </a:r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Hallitus toimii määrätietoisesti rasismia ja syrjintää vastaan</a:t>
            </a:r>
          </a:p>
          <a:p>
            <a:pPr>
              <a:buFont typeface="Wingdings" pitchFamily="2" charset="2"/>
              <a:buChar char="ü"/>
            </a:pPr>
            <a:r>
              <a:rPr lang="fi-FI" sz="1200" dirty="0" smtClean="0"/>
              <a:t> Viittomakielisten oikeuksien</a:t>
            </a:r>
            <a:r>
              <a:rPr lang="fi-FI" sz="1200" baseline="0" dirty="0" smtClean="0"/>
              <a:t> toteutuminen ja mahd. viittomakielilaki</a:t>
            </a:r>
          </a:p>
          <a:p>
            <a:pPr>
              <a:buFont typeface="Wingdings" pitchFamily="2" charset="2"/>
              <a:buChar char="ü"/>
            </a:pPr>
            <a:r>
              <a:rPr lang="fi-FI" sz="1200" baseline="0" dirty="0" smtClean="0"/>
              <a:t> Saamen kielen elvytystoimet, pysyvä toimintamallia</a:t>
            </a:r>
            <a:endParaRPr lang="fi-FI" sz="1200" dirty="0" smtClean="0"/>
          </a:p>
          <a:p>
            <a:pPr>
              <a:buFont typeface="Wingdings" pitchFamily="2" charset="2"/>
              <a:buNone/>
            </a:pPr>
            <a:endParaRPr lang="fi-FI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fi-FI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Suomen peruskouluissa evankelis-luterilaisen uskonnon opetukseen osallistui vuonna 2009 noin 500 000 oppilasta eli 93 % peruskoululaisista. Elämänkatsomustiedon oli valinnut 16 000 eli 3 % oppilaista.  Ortodoksista uskonnonopetusta sai 7 000 oppilasta (1,3 %), muiden uskontojen opetusta 9 000 eli 1,7 % oppilaista.  Muslimiperheiden lapsia on tällä hetkellä arviolta 1,3 % peruskoululaisista. </a:t>
            </a:r>
          </a:p>
          <a:p>
            <a:pPr>
              <a:defRPr/>
            </a:pPr>
            <a:r>
              <a:rPr lang="en-US" dirty="0"/>
              <a:t>3-4 % , over 200 000 migrants</a:t>
            </a:r>
          </a:p>
          <a:p>
            <a:pPr>
              <a:defRPr/>
            </a:pPr>
            <a:r>
              <a:rPr lang="en-US" dirty="0"/>
              <a:t>Biggest nationality groups: Russians, Estonians, Swedes and Somalis</a:t>
            </a:r>
          </a:p>
          <a:p>
            <a:pPr>
              <a:defRPr/>
            </a:pPr>
            <a:r>
              <a:rPr lang="en-US" dirty="0"/>
              <a:t>About 25 000 migrant pupils/students in general education</a:t>
            </a:r>
          </a:p>
          <a:p>
            <a:pPr>
              <a:defRPr/>
            </a:pPr>
            <a:r>
              <a:rPr lang="en-US" dirty="0"/>
              <a:t>Municipalities (342) are responsible of providing pre-school and basic education, also to migrant pupils; In 71 municipalities 12 000 students and 52 </a:t>
            </a:r>
            <a:r>
              <a:rPr lang="en-US" dirty="0" smtClean="0"/>
              <a:t>languages. Additional funding available for teaching of mother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6E6C8C-24C6-E346-9859-E8E727E0CBC8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591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15005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5605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n kuvan paikkamerkki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76275" y="811213"/>
            <a:ext cx="5392738" cy="4046537"/>
          </a:xfrm>
          <a:ln/>
        </p:spPr>
      </p:sp>
      <p:sp>
        <p:nvSpPr>
          <p:cNvPr id="20483" name="Huomautusten paikkamerkki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dirty="0" smtClean="0">
              <a:latin typeface="Arial" pitchFamily="34" charset="0"/>
            </a:endParaRPr>
          </a:p>
        </p:txBody>
      </p:sp>
      <p:sp>
        <p:nvSpPr>
          <p:cNvPr id="20484" name="Dian numeron paikkamerkki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55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40" indent="-285708" defTabSz="9555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30" indent="-228566" defTabSz="9555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99962" indent="-228566" defTabSz="9555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095" indent="-228566" defTabSz="955533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227" indent="-228566" defTabSz="955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358" indent="-228566" defTabSz="955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491" indent="-228566" defTabSz="955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624" indent="-228566" defTabSz="95553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B468BD3-6CB6-491F-B945-5BC32012429E}" type="slidenum">
              <a:rPr lang="fi-FI" smtClean="0">
                <a:solidFill>
                  <a:srgbClr val="000000"/>
                </a:solidFill>
              </a:rPr>
              <a:pPr eaLnBrk="1" hangingPunct="1"/>
              <a:t>5</a:t>
            </a:fld>
            <a:endParaRPr lang="fi-FI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223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7926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65662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Diak</a:t>
            </a:r>
            <a:r>
              <a:rPr lang="en-US" sz="1200" dirty="0" smtClean="0"/>
              <a:t> is in charge of more than 90% of UAS education leading to qualification for posts of church social work and youth work in the Evangelical Lutheran Church of Finland.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smtClean="0"/>
              <a:t>Diak</a:t>
            </a:r>
            <a:r>
              <a:rPr lang="en-US" sz="1200" dirty="0" smtClean="0"/>
              <a:t> </a:t>
            </a:r>
            <a:r>
              <a:rPr lang="en-US" sz="1200" dirty="0" smtClean="0"/>
              <a:t>works actively to promote social cohesion, public health and the foundations of education.</a:t>
            </a:r>
            <a:r>
              <a:rPr lang="en-US" dirty="0" smtClean="0"/>
              <a:t> </a:t>
            </a:r>
            <a:r>
              <a:rPr lang="en-US" sz="1200" dirty="0" smtClean="0"/>
              <a:t>Sustainable wellbeing in communities and service systems in all of Finland and Europe as well as globally.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6977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0889F7-7C3B-BA40-BE46-7E19F6C058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6190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54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8F17-3624-4A3C-BF8E-67F16148186A}" type="datetime1">
              <a:rPr lang="fi-FI" smtClean="0"/>
              <a:t>3.6.2016</a:t>
            </a:fld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00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1" y="1685675"/>
            <a:ext cx="39880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1" y="1685675"/>
            <a:ext cx="3922279" cy="3831557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460800" indent="-230400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087200" indent="-228600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EA99-8141-4261-A54F-1198EDA12522}" type="datetime1">
              <a:rPr lang="fi-FI" smtClean="0"/>
              <a:t>3.6.2016</a:t>
            </a:fld>
            <a:endParaRPr lang="fi-FI"/>
          </a:p>
        </p:txBody>
      </p:sp>
      <p:sp>
        <p:nvSpPr>
          <p:cNvPr id="1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9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7151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81000"/>
            <a:ext cx="8048374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7A580-F854-4ABC-8DDF-533A1C6F2AF1}" type="datetime1">
              <a:rPr lang="fi-FI" smtClean="0"/>
              <a:t>3.6.2016</a:t>
            </a:fld>
            <a:endParaRPr lang="fi-FI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01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75CA7-7977-4A11-A28A-FC9C22B46AB7}" type="datetime1">
              <a:rPr lang="fi-FI" smtClean="0"/>
              <a:t>3.6.2016</a:t>
            </a:fld>
            <a:endParaRPr lang="fi-FI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pic>
        <p:nvPicPr>
          <p:cNvPr id="16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499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100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F9CE0"/>
                </a:solidFill>
                <a:latin typeface="Georgia" panose="02040502050405020303" pitchFamily="18" charset="0"/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latin typeface="Georgia" panose="02040502050405020303" pitchFamily="18" charset="0"/>
              </a:defRPr>
            </a:lvl1pPr>
            <a:lvl2pPr>
              <a:defRPr>
                <a:latin typeface="Georgia" panose="02040502050405020303" pitchFamily="18" charset="0"/>
              </a:defRPr>
            </a:lvl2pPr>
            <a:lvl3pPr>
              <a:defRPr>
                <a:latin typeface="Georgia" panose="02040502050405020303" pitchFamily="18" charset="0"/>
              </a:defRPr>
            </a:lvl3pPr>
            <a:lvl4pPr>
              <a:defRPr>
                <a:latin typeface="Georgia" panose="02040502050405020303" pitchFamily="18" charset="0"/>
              </a:defRPr>
            </a:lvl4pPr>
            <a:lvl5pPr>
              <a:defRPr>
                <a:latin typeface="Georgia" panose="02040502050405020303" pitchFamily="18" charset="0"/>
              </a:defRPr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26.5.2014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‹#›</a:t>
            </a:fld>
            <a:endParaRPr lang="fi-FI" dirty="0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18247" r="10900" b="18953"/>
          <a:stretch/>
        </p:blipFill>
        <p:spPr>
          <a:xfrm>
            <a:off x="3679128" y="6250879"/>
            <a:ext cx="1728192" cy="576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4386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46" y="6044400"/>
            <a:ext cx="2007069" cy="81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1338" y="381000"/>
            <a:ext cx="804703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1338" y="1685675"/>
            <a:ext cx="8047037" cy="4250891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96863" indent="-271463">
              <a:buFont typeface="Wingdings" panose="05000000000000000000" pitchFamily="2" charset="2"/>
              <a:buChar char="§"/>
              <a:defRPr sz="2000">
                <a:latin typeface="Georgia"/>
              </a:defRPr>
            </a:lvl2pPr>
            <a:lvl3pPr marL="601663" indent="-296863">
              <a:buFont typeface="Arial" panose="020B0604020202020204" pitchFamily="34" charset="0"/>
              <a:buChar char="‒"/>
              <a:defRPr sz="1600" i="1">
                <a:latin typeface="Georgia"/>
                <a:cs typeface="Georgia"/>
              </a:defRPr>
            </a:lvl3pPr>
            <a:lvl4pPr marL="900113" indent="-298450">
              <a:buFont typeface="Arial" panose="020B0604020202020204" pitchFamily="34" charset="0"/>
              <a:buChar char="‒"/>
              <a:defRPr sz="1400" baseline="0">
                <a:latin typeface="Georgia"/>
              </a:defRPr>
            </a:lvl4pPr>
            <a:lvl5pPr marL="1227138" indent="-320675">
              <a:buFont typeface="Arial" panose="020B0604020202020204" pitchFamily="34" charset="0"/>
              <a:buChar char="‒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>
          <a:xfrm>
            <a:off x="4940300" y="6298084"/>
            <a:ext cx="3619500" cy="1857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 smtClean="0"/>
              <a:t>11.5.2014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>
          <a:xfrm>
            <a:off x="4940300" y="6483822"/>
            <a:ext cx="3619500" cy="161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7628F-9402-FB47-93B5-FC3C3BFEEB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9750" y="6048320"/>
            <a:ext cx="804862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74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>
            <a:spLocks/>
          </p:cNvSpPr>
          <p:nvPr userDrawn="1"/>
        </p:nvSpPr>
        <p:spPr bwMode="auto">
          <a:xfrm>
            <a:off x="5479144" y="-9497"/>
            <a:ext cx="3680958" cy="6372876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07" h="3821">
                <a:moveTo>
                  <a:pt x="2207" y="3821"/>
                </a:moveTo>
                <a:lnTo>
                  <a:pt x="0" y="0"/>
                </a:lnTo>
                <a:lnTo>
                  <a:pt x="2207" y="0"/>
                </a:lnTo>
                <a:lnTo>
                  <a:pt x="2206" y="3819"/>
                </a:lnTo>
                <a:lnTo>
                  <a:pt x="2207" y="382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>
            <a:off x="6335133" y="4162594"/>
            <a:ext cx="2810454" cy="2695406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36" h="2624">
                <a:moveTo>
                  <a:pt x="0" y="2624"/>
                </a:moveTo>
                <a:lnTo>
                  <a:pt x="1516" y="0"/>
                </a:lnTo>
                <a:lnTo>
                  <a:pt x="2736" y="2112"/>
                </a:lnTo>
                <a:lnTo>
                  <a:pt x="2736" y="2624"/>
                </a:lnTo>
                <a:lnTo>
                  <a:pt x="0" y="262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439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cov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  <a:gd name="connsiteX0" fmla="*/ 9987 w 10000"/>
              <a:gd name="connsiteY0" fmla="*/ 10000 h 10000"/>
              <a:gd name="connsiteX1" fmla="*/ 0 w 10000"/>
              <a:gd name="connsiteY1" fmla="*/ 10 h 10000"/>
              <a:gd name="connsiteX2" fmla="*/ 9987 w 10000"/>
              <a:gd name="connsiteY2" fmla="*/ 0 h 10000"/>
              <a:gd name="connsiteX3" fmla="*/ 10000 w 10000"/>
              <a:gd name="connsiteY3" fmla="*/ 9054 h 10000"/>
              <a:gd name="connsiteX4" fmla="*/ 9987 w 10000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9987" y="10000"/>
                </a:moveTo>
                <a:lnTo>
                  <a:pt x="0" y="10"/>
                </a:lnTo>
                <a:lnTo>
                  <a:pt x="9987" y="0"/>
                </a:lnTo>
                <a:cubicBezTo>
                  <a:pt x="10015" y="3177"/>
                  <a:pt x="9972" y="5898"/>
                  <a:pt x="10000" y="9054"/>
                </a:cubicBezTo>
                <a:cubicBezTo>
                  <a:pt x="9990" y="9345"/>
                  <a:pt x="9998" y="9585"/>
                  <a:pt x="9987" y="1000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2859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tx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2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2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blu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60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963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cover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/>
          </p:cNvSpPr>
          <p:nvPr userDrawn="1"/>
        </p:nvSpPr>
        <p:spPr bwMode="auto">
          <a:xfrm rot="5400000">
            <a:off x="3613028" y="1326058"/>
            <a:ext cx="4057273" cy="7018698"/>
          </a:xfrm>
          <a:custGeom>
            <a:avLst/>
            <a:gdLst>
              <a:gd name="T0" fmla="*/ 2207 w 2207"/>
              <a:gd name="T1" fmla="*/ 3821 h 3821"/>
              <a:gd name="T2" fmla="*/ 0 w 2207"/>
              <a:gd name="T3" fmla="*/ 0 h 3821"/>
              <a:gd name="T4" fmla="*/ 2207 w 2207"/>
              <a:gd name="T5" fmla="*/ 0 h 3821"/>
              <a:gd name="T6" fmla="*/ 2206 w 2207"/>
              <a:gd name="T7" fmla="*/ 3819 h 3821"/>
              <a:gd name="T8" fmla="*/ 2207 w 2207"/>
              <a:gd name="T9" fmla="*/ 3821 h 3821"/>
              <a:gd name="connsiteX0" fmla="*/ 10000 w 10000"/>
              <a:gd name="connsiteY0" fmla="*/ 10000 h 10000"/>
              <a:gd name="connsiteX1" fmla="*/ 0 w 10000"/>
              <a:gd name="connsiteY1" fmla="*/ 0 h 10000"/>
              <a:gd name="connsiteX2" fmla="*/ 10000 w 10000"/>
              <a:gd name="connsiteY2" fmla="*/ 0 h 10000"/>
              <a:gd name="connsiteX3" fmla="*/ 8420 w 10000"/>
              <a:gd name="connsiteY3" fmla="*/ 7598 h 10000"/>
              <a:gd name="connsiteX4" fmla="*/ 10000 w 10000"/>
              <a:gd name="connsiteY4" fmla="*/ 10000 h 10000"/>
              <a:gd name="connsiteX0" fmla="*/ 7203 w 10000"/>
              <a:gd name="connsiteY0" fmla="*/ 7092 h 7598"/>
              <a:gd name="connsiteX1" fmla="*/ 0 w 10000"/>
              <a:gd name="connsiteY1" fmla="*/ 0 h 7598"/>
              <a:gd name="connsiteX2" fmla="*/ 10000 w 10000"/>
              <a:gd name="connsiteY2" fmla="*/ 0 h 7598"/>
              <a:gd name="connsiteX3" fmla="*/ 8420 w 10000"/>
              <a:gd name="connsiteY3" fmla="*/ 7598 h 7598"/>
              <a:gd name="connsiteX4" fmla="*/ 7203 w 10000"/>
              <a:gd name="connsiteY4" fmla="*/ 7092 h 7598"/>
              <a:gd name="connsiteX0" fmla="*/ 8219 w 10000"/>
              <a:gd name="connsiteY0" fmla="*/ 10811 h 10811"/>
              <a:gd name="connsiteX1" fmla="*/ 0 w 10000"/>
              <a:gd name="connsiteY1" fmla="*/ 0 h 10811"/>
              <a:gd name="connsiteX2" fmla="*/ 10000 w 10000"/>
              <a:gd name="connsiteY2" fmla="*/ 0 h 10811"/>
              <a:gd name="connsiteX3" fmla="*/ 8420 w 10000"/>
              <a:gd name="connsiteY3" fmla="*/ 10000 h 10811"/>
              <a:gd name="connsiteX4" fmla="*/ 8219 w 10000"/>
              <a:gd name="connsiteY4" fmla="*/ 10811 h 10811"/>
              <a:gd name="connsiteX0" fmla="*/ 8219 w 8420"/>
              <a:gd name="connsiteY0" fmla="*/ 10811 h 10811"/>
              <a:gd name="connsiteX1" fmla="*/ 0 w 8420"/>
              <a:gd name="connsiteY1" fmla="*/ 0 h 10811"/>
              <a:gd name="connsiteX2" fmla="*/ 7380 w 8420"/>
              <a:gd name="connsiteY2" fmla="*/ 112 h 10811"/>
              <a:gd name="connsiteX3" fmla="*/ 8420 w 8420"/>
              <a:gd name="connsiteY3" fmla="*/ 10000 h 10811"/>
              <a:gd name="connsiteX4" fmla="*/ 8219 w 8420"/>
              <a:gd name="connsiteY4" fmla="*/ 10811 h 10811"/>
              <a:gd name="connsiteX0" fmla="*/ 9761 w 10000"/>
              <a:gd name="connsiteY0" fmla="*/ 10010 h 10010"/>
              <a:gd name="connsiteX1" fmla="*/ 0 w 10000"/>
              <a:gd name="connsiteY1" fmla="*/ 10 h 10010"/>
              <a:gd name="connsiteX2" fmla="*/ 9761 w 10000"/>
              <a:gd name="connsiteY2" fmla="*/ 0 h 10010"/>
              <a:gd name="connsiteX3" fmla="*/ 10000 w 10000"/>
              <a:gd name="connsiteY3" fmla="*/ 9260 h 10010"/>
              <a:gd name="connsiteX4" fmla="*/ 9761 w 10000"/>
              <a:gd name="connsiteY4" fmla="*/ 10010 h 10010"/>
              <a:gd name="connsiteX0" fmla="*/ 9761 w 9785"/>
              <a:gd name="connsiteY0" fmla="*/ 10010 h 10010"/>
              <a:gd name="connsiteX1" fmla="*/ 0 w 9785"/>
              <a:gd name="connsiteY1" fmla="*/ 10 h 10010"/>
              <a:gd name="connsiteX2" fmla="*/ 9761 w 9785"/>
              <a:gd name="connsiteY2" fmla="*/ 0 h 10010"/>
              <a:gd name="connsiteX3" fmla="*/ 9773 w 9785"/>
              <a:gd name="connsiteY3" fmla="*/ 9063 h 10010"/>
              <a:gd name="connsiteX4" fmla="*/ 9761 w 9785"/>
              <a:gd name="connsiteY4" fmla="*/ 10010 h 1001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08"/>
              <a:gd name="connsiteY0" fmla="*/ 10000 h 10000"/>
              <a:gd name="connsiteX1" fmla="*/ 0 w 10008"/>
              <a:gd name="connsiteY1" fmla="*/ 10 h 10000"/>
              <a:gd name="connsiteX2" fmla="*/ 9975 w 10008"/>
              <a:gd name="connsiteY2" fmla="*/ 0 h 10000"/>
              <a:gd name="connsiteX3" fmla="*/ 9988 w 10008"/>
              <a:gd name="connsiteY3" fmla="*/ 9054 h 10000"/>
              <a:gd name="connsiteX4" fmla="*/ 9975 w 10008"/>
              <a:gd name="connsiteY4" fmla="*/ 10000 h 10000"/>
              <a:gd name="connsiteX0" fmla="*/ 9975 w 10012"/>
              <a:gd name="connsiteY0" fmla="*/ 10000 h 10000"/>
              <a:gd name="connsiteX1" fmla="*/ 0 w 10012"/>
              <a:gd name="connsiteY1" fmla="*/ 10 h 10000"/>
              <a:gd name="connsiteX2" fmla="*/ 9975 w 10012"/>
              <a:gd name="connsiteY2" fmla="*/ 0 h 10000"/>
              <a:gd name="connsiteX3" fmla="*/ 9988 w 10012"/>
              <a:gd name="connsiteY3" fmla="*/ 9054 h 10000"/>
              <a:gd name="connsiteX4" fmla="*/ 9975 w 10012"/>
              <a:gd name="connsiteY4" fmla="*/ 10000 h 10000"/>
              <a:gd name="connsiteX0" fmla="*/ 9975 w 9988"/>
              <a:gd name="connsiteY0" fmla="*/ 10000 h 10000"/>
              <a:gd name="connsiteX1" fmla="*/ 0 w 9988"/>
              <a:gd name="connsiteY1" fmla="*/ 10 h 10000"/>
              <a:gd name="connsiteX2" fmla="*/ 9975 w 9988"/>
              <a:gd name="connsiteY2" fmla="*/ 0 h 10000"/>
              <a:gd name="connsiteX3" fmla="*/ 9988 w 9988"/>
              <a:gd name="connsiteY3" fmla="*/ 9054 h 10000"/>
              <a:gd name="connsiteX4" fmla="*/ 9975 w 9988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88" h="10000">
                <a:moveTo>
                  <a:pt x="9975" y="10000"/>
                </a:moveTo>
                <a:lnTo>
                  <a:pt x="0" y="10"/>
                </a:lnTo>
                <a:lnTo>
                  <a:pt x="9975" y="0"/>
                </a:lnTo>
                <a:cubicBezTo>
                  <a:pt x="10003" y="3177"/>
                  <a:pt x="9960" y="5898"/>
                  <a:pt x="9988" y="9054"/>
                </a:cubicBezTo>
                <a:cubicBezTo>
                  <a:pt x="9978" y="9407"/>
                  <a:pt x="9986" y="9667"/>
                  <a:pt x="9975" y="100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11" name="Freeform 10"/>
          <p:cNvSpPr>
            <a:spLocks/>
          </p:cNvSpPr>
          <p:nvPr userDrawn="1"/>
        </p:nvSpPr>
        <p:spPr bwMode="auto">
          <a:xfrm rot="5400000">
            <a:off x="368239" y="4113911"/>
            <a:ext cx="2385298" cy="3121778"/>
          </a:xfrm>
          <a:custGeom>
            <a:avLst/>
            <a:gdLst>
              <a:gd name="T0" fmla="*/ 0 w 2736"/>
              <a:gd name="T1" fmla="*/ 2624 h 2624"/>
              <a:gd name="T2" fmla="*/ 1516 w 2736"/>
              <a:gd name="T3" fmla="*/ 0 h 2624"/>
              <a:gd name="T4" fmla="*/ 2736 w 2736"/>
              <a:gd name="T5" fmla="*/ 2112 h 2624"/>
              <a:gd name="T6" fmla="*/ 2736 w 2736"/>
              <a:gd name="T7" fmla="*/ 2624 h 2624"/>
              <a:gd name="T8" fmla="*/ 0 w 2736"/>
              <a:gd name="T9" fmla="*/ 2624 h 2624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5742 w 10000"/>
              <a:gd name="connsiteY2" fmla="*/ 398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000 h 10000"/>
              <a:gd name="connsiteX1" fmla="*/ 5541 w 10000"/>
              <a:gd name="connsiteY1" fmla="*/ 0 h 10000"/>
              <a:gd name="connsiteX2" fmla="*/ 7280 w 10000"/>
              <a:gd name="connsiteY2" fmla="*/ 3191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7280"/>
              <a:gd name="connsiteY0" fmla="*/ 10000 h 10000"/>
              <a:gd name="connsiteX1" fmla="*/ 5541 w 7280"/>
              <a:gd name="connsiteY1" fmla="*/ 0 h 10000"/>
              <a:gd name="connsiteX2" fmla="*/ 7280 w 7280"/>
              <a:gd name="connsiteY2" fmla="*/ 3191 h 10000"/>
              <a:gd name="connsiteX3" fmla="*/ 6455 w 7280"/>
              <a:gd name="connsiteY3" fmla="*/ 9930 h 10000"/>
              <a:gd name="connsiteX4" fmla="*/ 0 w 7280"/>
              <a:gd name="connsiteY4" fmla="*/ 10000 h 10000"/>
              <a:gd name="connsiteX0" fmla="*/ 0 w 10061"/>
              <a:gd name="connsiteY0" fmla="*/ 10000 h 10000"/>
              <a:gd name="connsiteX1" fmla="*/ 7611 w 10061"/>
              <a:gd name="connsiteY1" fmla="*/ 0 h 10000"/>
              <a:gd name="connsiteX2" fmla="*/ 10000 w 10061"/>
              <a:gd name="connsiteY2" fmla="*/ 3191 h 10000"/>
              <a:gd name="connsiteX3" fmla="*/ 10061 w 10061"/>
              <a:gd name="connsiteY3" fmla="*/ 10000 h 10000"/>
              <a:gd name="connsiteX4" fmla="*/ 0 w 10061"/>
              <a:gd name="connsiteY4" fmla="*/ 10000 h 10000"/>
              <a:gd name="connsiteX0" fmla="*/ 0 w 10066"/>
              <a:gd name="connsiteY0" fmla="*/ 10000 h 10000"/>
              <a:gd name="connsiteX1" fmla="*/ 7611 w 10066"/>
              <a:gd name="connsiteY1" fmla="*/ 0 h 10000"/>
              <a:gd name="connsiteX2" fmla="*/ 10061 w 10066"/>
              <a:gd name="connsiteY2" fmla="*/ 3214 h 10000"/>
              <a:gd name="connsiteX3" fmla="*/ 10061 w 10066"/>
              <a:gd name="connsiteY3" fmla="*/ 10000 h 10000"/>
              <a:gd name="connsiteX4" fmla="*/ 0 w 10066"/>
              <a:gd name="connsiteY4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66" h="10000">
                <a:moveTo>
                  <a:pt x="0" y="10000"/>
                </a:moveTo>
                <a:lnTo>
                  <a:pt x="7611" y="0"/>
                </a:lnTo>
                <a:lnTo>
                  <a:pt x="10061" y="3214"/>
                </a:lnTo>
                <a:cubicBezTo>
                  <a:pt x="10081" y="5484"/>
                  <a:pt x="10041" y="7730"/>
                  <a:pt x="10061" y="10000"/>
                </a:cubicBezTo>
                <a:lnTo>
                  <a:pt x="0" y="1000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566038"/>
            <a:ext cx="8083322" cy="163584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600" b="1" spc="-15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4194630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76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7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8147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cover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Title 1"/>
          <p:cNvSpPr>
            <a:spLocks noGrp="1"/>
          </p:cNvSpPr>
          <p:nvPr userDrawn="1">
            <p:ph type="ctrTitle"/>
          </p:nvPr>
        </p:nvSpPr>
        <p:spPr>
          <a:xfrm>
            <a:off x="505053" y="2945332"/>
            <a:ext cx="8083322" cy="212326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600" b="1" spc="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 userDrawn="1">
            <p:ph type="subTitle" idx="1"/>
          </p:nvPr>
        </p:nvSpPr>
        <p:spPr>
          <a:xfrm>
            <a:off x="541339" y="5068598"/>
            <a:ext cx="542239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800" i="0">
                <a:solidFill>
                  <a:schemeClr val="bg1"/>
                </a:solidFill>
                <a:latin typeface="+mj-lt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pic>
        <p:nvPicPr>
          <p:cNvPr id="8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64"/>
            <a:ext cx="3818758" cy="15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0815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9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5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6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cover with image - dimming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41338" y="1912266"/>
            <a:ext cx="8018355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pic>
        <p:nvPicPr>
          <p:cNvPr id="6" name="Picture 2" descr="F:\My Graphic Design\Kansallinen arviointineuvosto\Logo\KARVI_logo\FINEEC_logo_PNG_transparent_RGB\FINNISH_whit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55" y="5628542"/>
            <a:ext cx="266425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418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5953125"/>
            <a:ext cx="36195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6111875"/>
            <a:ext cx="36195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9FB6EC2-AA06-4363-AB3C-5E0C8BE1BC77}" type="datetime1">
              <a:rPr lang="fi-FI" smtClean="0"/>
              <a:t>3.6.2016</a:t>
            </a:fld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6297613"/>
            <a:ext cx="3619500" cy="1619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65DB13D-24FD-0641-8100-A6CD964B88B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378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7" r:id="rId1"/>
    <p:sldLayoutId id="2147484839" r:id="rId2"/>
    <p:sldLayoutId id="2147484840" r:id="rId3"/>
    <p:sldLayoutId id="2147484842" r:id="rId4"/>
    <p:sldLayoutId id="2147484843" r:id="rId5"/>
    <p:sldLayoutId id="2147484844" r:id="rId6"/>
    <p:sldLayoutId id="2147484821" r:id="rId7"/>
    <p:sldLayoutId id="2147484847" r:id="rId8"/>
    <p:sldLayoutId id="2147484845" r:id="rId9"/>
    <p:sldLayoutId id="2147484850" r:id="rId10"/>
    <p:sldLayoutId id="2147484848" r:id="rId11"/>
    <p:sldLayoutId id="2147484852" r:id="rId12"/>
    <p:sldLayoutId id="2147484853" r:id="rId13"/>
    <p:sldLayoutId id="2147484854" r:id="rId14"/>
    <p:sldLayoutId id="2147484855" r:id="rId15"/>
    <p:sldLayoutId id="2147484856" r:id="rId16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tfinland.com/about-finland/#crossfade-16" TargetMode="External"/><Relationship Id="rId3" Type="http://schemas.openxmlformats.org/officeDocument/2006/relationships/hyperlink" Target="http://www.visitfinland.com/about-finland/#crossfade-6" TargetMode="External"/><Relationship Id="rId7" Type="http://schemas.openxmlformats.org/officeDocument/2006/relationships/hyperlink" Target="http://www.visitfinland.com/about-finland/#crossfade-1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www.visitfinland.com/about-finland/#crossfade-12" TargetMode="External"/><Relationship Id="rId5" Type="http://schemas.openxmlformats.org/officeDocument/2006/relationships/hyperlink" Target="http://www.visitfinland.com/about-finland/#crossfade-10" TargetMode="External"/><Relationship Id="rId10" Type="http://schemas.openxmlformats.org/officeDocument/2006/relationships/image" Target="../media/image9.jpeg"/><Relationship Id="rId4" Type="http://schemas.openxmlformats.org/officeDocument/2006/relationships/hyperlink" Target="http://www.visitfinland.com/about-finland/#crossfade-8" TargetMode="External"/><Relationship Id="rId9" Type="http://schemas.openxmlformats.org/officeDocument/2006/relationships/hyperlink" Target="http://www.visitfinland.com/about-finland/#crossfade-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63385" y="2674876"/>
            <a:ext cx="8083322" cy="2123266"/>
          </a:xfrm>
        </p:spPr>
        <p:txBody>
          <a:bodyPr/>
          <a:lstStyle/>
          <a:p>
            <a:r>
              <a:rPr lang="fi-FI" sz="4000" dirty="0" err="1" smtClean="0"/>
              <a:t>Welcome</a:t>
            </a:r>
            <a:r>
              <a:rPr lang="fi-FI" sz="4000" dirty="0" smtClean="0"/>
              <a:t> to Finland!</a:t>
            </a:r>
            <a:r>
              <a:rPr lang="fi-FI" sz="4000" dirty="0"/>
              <a:t/>
            </a:r>
            <a:br>
              <a:rPr lang="fi-FI" sz="4000" dirty="0"/>
            </a:br>
            <a:endParaRPr lang="fi-FI" sz="40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Marja-Liisa </a:t>
            </a:r>
            <a:r>
              <a:rPr lang="en-US" dirty="0"/>
              <a:t>Saarilammi, </a:t>
            </a:r>
            <a:r>
              <a:rPr lang="en-US" dirty="0" smtClean="0"/>
              <a:t>FINEEC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042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-378328" y="742654"/>
            <a:ext cx="7362635" cy="4226467"/>
          </a:xfrm>
        </p:spPr>
        <p:txBody>
          <a:bodyPr/>
          <a:lstStyle/>
          <a:p>
            <a:pPr marL="809100" lvl="2" indent="0">
              <a:buNone/>
            </a:pP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sz="1600" dirty="0" smtClean="0"/>
              <a:t>population </a:t>
            </a:r>
            <a:r>
              <a:rPr lang="en-US" sz="1600" dirty="0"/>
              <a:t>5.4 million (18 inhabitants / sq. km)</a:t>
            </a:r>
          </a:p>
          <a:p>
            <a:pPr lvl="2"/>
            <a:r>
              <a:rPr lang="en-US" sz="1600" dirty="0" smtClean="0"/>
              <a:t>two </a:t>
            </a:r>
            <a:r>
              <a:rPr lang="en-US" sz="1600" dirty="0"/>
              <a:t>official languages: </a:t>
            </a:r>
            <a:r>
              <a:rPr lang="en-US" sz="1600" dirty="0" smtClean="0"/>
              <a:t> Finnish </a:t>
            </a:r>
            <a:r>
              <a:rPr lang="en-US" sz="1600" dirty="0"/>
              <a:t>and Swedish </a:t>
            </a:r>
            <a:endParaRPr lang="en-US" sz="1600" dirty="0" smtClean="0"/>
          </a:p>
          <a:p>
            <a:pPr lvl="2"/>
            <a:r>
              <a:rPr lang="en-US" sz="1600" dirty="0" smtClean="0"/>
              <a:t>foreigners</a:t>
            </a:r>
            <a:r>
              <a:rPr lang="en-US" sz="1600" dirty="0"/>
              <a:t>: </a:t>
            </a:r>
            <a:r>
              <a:rPr lang="en-US" sz="1600" dirty="0" smtClean="0"/>
              <a:t>4.8 % of the  </a:t>
            </a:r>
            <a:r>
              <a:rPr lang="en-US" sz="1600" dirty="0"/>
              <a:t>population</a:t>
            </a:r>
          </a:p>
          <a:p>
            <a:pPr lvl="2"/>
            <a:r>
              <a:rPr lang="en-US" sz="1600" dirty="0"/>
              <a:t>education level of the </a:t>
            </a:r>
            <a:r>
              <a:rPr lang="en-US" sz="1600" dirty="0" smtClean="0"/>
              <a:t>w</a:t>
            </a:r>
            <a:r>
              <a:rPr lang="fi-FI" sz="1600" dirty="0" smtClean="0"/>
              <a:t>orking age </a:t>
            </a:r>
            <a:r>
              <a:rPr lang="en-US" sz="1600" dirty="0" smtClean="0"/>
              <a:t>population</a:t>
            </a:r>
            <a:r>
              <a:rPr lang="en-US" sz="1600" dirty="0"/>
              <a:t>:</a:t>
            </a:r>
          </a:p>
          <a:p>
            <a:pPr lvl="3"/>
            <a:r>
              <a:rPr lang="en-US" sz="1600" dirty="0" smtClean="0">
                <a:solidFill>
                  <a:schemeClr val="tx1"/>
                </a:solidFill>
              </a:rPr>
              <a:t>13 </a:t>
            </a:r>
            <a:r>
              <a:rPr lang="en-US" sz="1600" dirty="0">
                <a:solidFill>
                  <a:schemeClr val="tx1"/>
                </a:solidFill>
              </a:rPr>
              <a:t>% basic education</a:t>
            </a:r>
          </a:p>
          <a:p>
            <a:pPr lvl="3"/>
            <a:r>
              <a:rPr lang="en-US" sz="1600" dirty="0" smtClean="0">
                <a:solidFill>
                  <a:schemeClr val="tx1"/>
                </a:solidFill>
              </a:rPr>
              <a:t>45 </a:t>
            </a:r>
            <a:r>
              <a:rPr lang="en-US" sz="1600" dirty="0">
                <a:solidFill>
                  <a:schemeClr val="tx1"/>
                </a:solidFill>
              </a:rPr>
              <a:t>% upper secondary education</a:t>
            </a:r>
          </a:p>
          <a:p>
            <a:pPr lvl="3"/>
            <a:r>
              <a:rPr lang="en-US" sz="1600" dirty="0" smtClean="0">
                <a:solidFill>
                  <a:schemeClr val="tx1"/>
                </a:solidFill>
              </a:rPr>
              <a:t>42 </a:t>
            </a:r>
            <a:r>
              <a:rPr lang="en-US" sz="1600" dirty="0">
                <a:solidFill>
                  <a:schemeClr val="tx1"/>
                </a:solidFill>
              </a:rPr>
              <a:t>% tertiary education</a:t>
            </a:r>
          </a:p>
          <a:p>
            <a:pPr lvl="3"/>
            <a:endParaRPr lang="en-US" sz="1600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lvl="3"/>
            <a:endParaRPr lang="en-US" dirty="0" smtClean="0"/>
          </a:p>
          <a:p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8" name="Picture 7" descr="map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097" y="3732344"/>
            <a:ext cx="1984280" cy="20859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Finland in brief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120775" y="4819650"/>
            <a:ext cx="34925" cy="0"/>
          </a:xfrm>
          <a:custGeom>
            <a:avLst/>
            <a:gdLst>
              <a:gd name="connsiteX0" fmla="*/ 34925 w 34925"/>
              <a:gd name="connsiteY0" fmla="*/ 0 h 0"/>
              <a:gd name="connsiteX1" fmla="*/ 0 w 34925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925">
                <a:moveTo>
                  <a:pt x="34925" y="0"/>
                </a:moveTo>
                <a:lnTo>
                  <a:pt x="0" y="0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1026" name="Picture 2" descr="C:\Users\ophhal2\AppData\Local\Microsoft\Windows\Temporary Internet Files\Content.IE5\IWJ73A5A\4042320.jpg_4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6" y="456736"/>
            <a:ext cx="1481340" cy="226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ophhal2\AppData\Local\Microsoft\Windows\Temporary Internet Files\Content.IE5\S51H6CC9\Karkkimaa_puutarhapalvelu_412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896">
            <a:off x="5194851" y="1728985"/>
            <a:ext cx="1751857" cy="116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ophhal2\AppData\Local\Microsoft\Windows\Temporary Internet Files\Content.IE5\18RGUOEZ\IMG_6963_4757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3990">
            <a:off x="4873974" y="3929685"/>
            <a:ext cx="1885506" cy="1257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ophhal2\AppData\Local\Microsoft\Windows\Temporary Internet Files\Content.IE5\AG2H3MKJ\kaivari_pyora1.JPG_323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703" y="4118673"/>
            <a:ext cx="1751092" cy="1313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ophhal2\AppData\Local\Microsoft\Windows\Temporary Internet Files\Content.IE5\IWJ73A5A\hiihto1.jpg_277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16" y="2954239"/>
            <a:ext cx="1549522" cy="2328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iruutu 4"/>
          <p:cNvSpPr txBox="1"/>
          <p:nvPr/>
        </p:nvSpPr>
        <p:spPr>
          <a:xfrm>
            <a:off x="1120775" y="5587319"/>
            <a:ext cx="6628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Statistics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Finland 2015, Education at a Glance 2015,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City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of Helsinki 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media </a:t>
            </a:r>
            <a:r>
              <a:rPr lang="en-US" sz="1400" b="1" dirty="0">
                <a:solidFill>
                  <a:schemeClr val="bg2">
                    <a:lumMod val="25000"/>
                  </a:schemeClr>
                </a:solidFill>
              </a:rPr>
              <a:t>b</a:t>
            </a:r>
            <a:r>
              <a:rPr lang="en-US" sz="1400" b="1" dirty="0" smtClean="0">
                <a:solidFill>
                  <a:schemeClr val="bg2">
                    <a:lumMod val="25000"/>
                  </a:schemeClr>
                </a:solidFill>
              </a:rPr>
              <a:t>ank</a:t>
            </a:r>
            <a:endParaRPr lang="fi-FI" sz="14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056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90337" y="377774"/>
            <a:ext cx="8047037" cy="1195798"/>
          </a:xfrm>
        </p:spPr>
        <p:txBody>
          <a:bodyPr/>
          <a:lstStyle/>
          <a:p>
            <a:r>
              <a:rPr lang="en-US" dirty="0"/>
              <a:t>What makes us special?</a:t>
            </a:r>
            <a:br>
              <a:rPr lang="en-US" dirty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quarter" idx="14"/>
          </p:nvPr>
        </p:nvSpPr>
        <p:spPr>
          <a:xfrm>
            <a:off x="962283" y="1645593"/>
            <a:ext cx="8047037" cy="4250891"/>
          </a:xfrm>
        </p:spPr>
        <p:txBody>
          <a:bodyPr/>
          <a:lstStyle/>
          <a:p>
            <a:r>
              <a:rPr lang="en-US" sz="1800" dirty="0" smtClean="0">
                <a:hlinkClick r:id="rId3"/>
              </a:rPr>
              <a:t>Midnight </a:t>
            </a:r>
            <a:r>
              <a:rPr lang="en-US" sz="1800" dirty="0">
                <a:hlinkClick r:id="rId3"/>
              </a:rPr>
              <a:t>Sun </a:t>
            </a:r>
            <a:endParaRPr lang="en-US" sz="1800" dirty="0">
              <a:hlinkClick r:id="rId4"/>
            </a:endParaRPr>
          </a:p>
          <a:p>
            <a:r>
              <a:rPr lang="en-US" sz="1800" dirty="0">
                <a:hlinkClick r:id="rId4"/>
              </a:rPr>
              <a:t>Finnish sauna </a:t>
            </a:r>
            <a:endParaRPr lang="en-US" sz="1800" dirty="0">
              <a:hlinkClick r:id="rId5"/>
            </a:endParaRPr>
          </a:p>
          <a:p>
            <a:r>
              <a:rPr lang="en-US" sz="1800" dirty="0">
                <a:hlinkClick r:id="rId5"/>
              </a:rPr>
              <a:t>Clean lakes </a:t>
            </a:r>
            <a:endParaRPr lang="en-US" sz="1800" dirty="0">
              <a:hlinkClick r:id="rId6"/>
            </a:endParaRPr>
          </a:p>
          <a:p>
            <a:r>
              <a:rPr lang="en-US" sz="1800" dirty="0">
                <a:hlinkClick r:id="rId6"/>
              </a:rPr>
              <a:t>Wild nature </a:t>
            </a:r>
            <a:endParaRPr lang="en-US" sz="1800" dirty="0">
              <a:hlinkClick r:id="rId7"/>
            </a:endParaRPr>
          </a:p>
          <a:p>
            <a:r>
              <a:rPr lang="en-US" sz="1800" dirty="0">
                <a:hlinkClick r:id="rId7"/>
              </a:rPr>
              <a:t>Ski resorts &amp; routes </a:t>
            </a:r>
            <a:endParaRPr lang="en-US" sz="1800" dirty="0">
              <a:hlinkClick r:id="rId8"/>
            </a:endParaRPr>
          </a:p>
          <a:p>
            <a:r>
              <a:rPr lang="en-US" sz="1800" dirty="0">
                <a:hlinkClick r:id="rId8"/>
              </a:rPr>
              <a:t>Finnish design </a:t>
            </a:r>
            <a:endParaRPr lang="en-US" sz="1800" dirty="0">
              <a:hlinkClick r:id="rId9"/>
            </a:endParaRPr>
          </a:p>
          <a:p>
            <a:r>
              <a:rPr lang="en-US" sz="1800" dirty="0">
                <a:hlinkClick r:id="rId9"/>
              </a:rPr>
              <a:t>Real Santa Claus </a:t>
            </a:r>
            <a:endParaRPr lang="en-US" sz="1800" dirty="0" smtClean="0"/>
          </a:p>
          <a:p>
            <a:endParaRPr lang="en-US" sz="1800" dirty="0"/>
          </a:p>
          <a:p>
            <a:pPr lvl="0"/>
            <a:r>
              <a:rPr lang="en-US" dirty="0" smtClean="0"/>
              <a:t>Cultural </a:t>
            </a:r>
            <a:r>
              <a:rPr lang="en-US" dirty="0"/>
              <a:t>issues 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– </a:t>
            </a:r>
            <a:r>
              <a:rPr lang="en-US" dirty="0"/>
              <a:t>low hierarchy,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straightness</a:t>
            </a:r>
            <a:r>
              <a:rPr lang="en-US" dirty="0"/>
              <a:t>, </a:t>
            </a:r>
            <a:r>
              <a:rPr lang="en-US" dirty="0" smtClean="0"/>
              <a:t>strict timetables</a:t>
            </a:r>
          </a:p>
          <a:p>
            <a:endParaRPr lang="fi-FI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1C07628F-9402-FB47-93B5-FC3C3BFEEBE0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77" y="985659"/>
            <a:ext cx="4704523" cy="3528392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6207538" y="4697436"/>
            <a:ext cx="24619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i-FI" sz="1600" dirty="0" err="1" smtClean="0"/>
              <a:t>picture</a:t>
            </a:r>
            <a:r>
              <a:rPr lang="fi-FI" sz="1600" dirty="0" smtClean="0"/>
              <a:t>: Matti Kajaste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65282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740650" y="6308725"/>
            <a:ext cx="1258888" cy="457200"/>
          </a:xfrm>
          <a:prstGeom prst="rect">
            <a:avLst/>
          </a:prstGeom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anose="020B0603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AC410AB-5BCC-4E8C-84AE-18403553778E}" type="slidenum">
              <a:rPr lang="fi-FI" altLang="fi-FI" sz="1000">
                <a:solidFill>
                  <a:srgbClr val="7BAE62"/>
                </a:solidFill>
              </a:rPr>
              <a:pPr eaLnBrk="1" hangingPunct="1"/>
              <a:t>4</a:t>
            </a:fld>
            <a:endParaRPr lang="fi-FI" altLang="fi-FI" sz="1000">
              <a:solidFill>
                <a:srgbClr val="7BAE62"/>
              </a:solidFill>
            </a:endParaRPr>
          </a:p>
        </p:txBody>
      </p:sp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r>
              <a:rPr lang="fi-FI" sz="3200" smtClean="0">
                <a:ea typeface="+mj-ea"/>
              </a:rPr>
              <a:t/>
            </a:r>
            <a:br>
              <a:rPr lang="fi-FI" sz="3200" smtClean="0">
                <a:ea typeface="+mj-ea"/>
              </a:rPr>
            </a:br>
            <a:endParaRPr lang="fi-FI" smtClean="0">
              <a:ea typeface="+mj-ea"/>
            </a:endParaRP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292600"/>
            <a:ext cx="8424863" cy="1873250"/>
          </a:xfrm>
        </p:spPr>
        <p:txBody>
          <a:bodyPr/>
          <a:lstStyle/>
          <a:p>
            <a:pPr algn="ctr"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ea typeface="+mn-ea"/>
              </a:rPr>
              <a:t>The sky is blue and white and full of stars.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ea typeface="+mn-ea"/>
              </a:rPr>
              <a:t>So is my young heart full of thoughts.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ea typeface="+mn-ea"/>
              </a:rPr>
              <a:t>I will not tell anyone about my heartaches.</a:t>
            </a:r>
          </a:p>
          <a:p>
            <a:pPr algn="ctr">
              <a:buFont typeface="Wingdings" panose="05000000000000000000" pitchFamily="2" charset="2"/>
              <a:buNone/>
              <a:defRPr/>
            </a:pPr>
            <a:r>
              <a:rPr lang="en-GB" sz="2400" dirty="0" smtClean="0">
                <a:ea typeface="+mn-ea"/>
              </a:rPr>
              <a:t>Only the dark forest and bright sky hear my sorrows.</a:t>
            </a:r>
            <a:endParaRPr lang="fi-FI" sz="2400" dirty="0" smtClean="0">
              <a:ea typeface="+mn-ea"/>
            </a:endParaRPr>
          </a:p>
        </p:txBody>
      </p:sp>
      <p:pic>
        <p:nvPicPr>
          <p:cNvPr id="3078" name="Picture 7" descr="ipark0005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333375"/>
            <a:ext cx="5194300" cy="377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1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9226" y="185305"/>
            <a:ext cx="8922567" cy="55474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i-FI" sz="3104" b="1" dirty="0" err="1">
                <a:solidFill>
                  <a:schemeClr val="accent1"/>
                </a:solidFill>
              </a:rPr>
              <a:t>Higher</a:t>
            </a:r>
            <a:r>
              <a:rPr lang="fi-FI" sz="3104" b="1" dirty="0">
                <a:solidFill>
                  <a:schemeClr val="accent1"/>
                </a:solidFill>
              </a:rPr>
              <a:t> </a:t>
            </a:r>
            <a:r>
              <a:rPr lang="fi-FI" sz="3104" b="1" dirty="0" err="1">
                <a:solidFill>
                  <a:schemeClr val="accent1"/>
                </a:solidFill>
              </a:rPr>
              <a:t>education</a:t>
            </a:r>
            <a:r>
              <a:rPr lang="fi-FI" sz="3104" b="1" dirty="0">
                <a:solidFill>
                  <a:schemeClr val="accent1"/>
                </a:solidFill>
              </a:rPr>
              <a:t> </a:t>
            </a:r>
            <a:r>
              <a:rPr lang="fi-FI" sz="3104" b="1" dirty="0" err="1">
                <a:solidFill>
                  <a:schemeClr val="accent1"/>
                </a:solidFill>
              </a:rPr>
              <a:t>facts</a:t>
            </a:r>
            <a:r>
              <a:rPr lang="fi-FI" sz="3104" b="1" dirty="0">
                <a:solidFill>
                  <a:schemeClr val="accent1"/>
                </a:solidFill>
              </a:rPr>
              <a:t> </a:t>
            </a:r>
            <a:r>
              <a:rPr lang="fi-FI" sz="3104" b="1" dirty="0" err="1">
                <a:solidFill>
                  <a:schemeClr val="accent1"/>
                </a:solidFill>
              </a:rPr>
              <a:t>about</a:t>
            </a:r>
            <a:r>
              <a:rPr lang="fi-FI" sz="3104" b="1" dirty="0">
                <a:solidFill>
                  <a:schemeClr val="accent1"/>
                </a:solidFill>
              </a:rPr>
              <a:t> Finland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1876" y="1047088"/>
            <a:ext cx="5830283" cy="508315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 enrollment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174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000, of which 18 000 doctoral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students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All institutions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legislated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state; state funding 64%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Bachelor’s, Master’s and Doctor’s degrees</a:t>
            </a:r>
          </a:p>
          <a:p>
            <a:pPr>
              <a:lnSpc>
                <a:spcPct val="100000"/>
              </a:lnSpc>
            </a:pPr>
            <a:endParaRPr lang="fi-FI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</a:t>
            </a:r>
            <a:r>
              <a:rPr lang="fi-FI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universities</a:t>
            </a:r>
            <a:r>
              <a:rPr lang="fi-FI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fi-FI" sz="1400" b="1" dirty="0">
                <a:latin typeface="Arial" panose="020B0604020202020204" pitchFamily="34" charset="0"/>
                <a:cs typeface="Arial" panose="020B0604020202020204" pitchFamily="34" charset="0"/>
              </a:rPr>
              <a:t> (UAS)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Student enrollment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</a:p>
          <a:p>
            <a:pPr lvl="1">
              <a:lnSpc>
                <a:spcPct val="100000"/>
              </a:lnSpc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Core funding from the state + external funding;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    all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legislated by the state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Regional development tasks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Bachelor degrees (vocational and professional degrees)</a:t>
            </a:r>
          </a:p>
          <a:p>
            <a:pPr lvl="1"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(Professional) Master’s degrees in selected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fields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Entrance examinations</a:t>
            </a:r>
          </a:p>
          <a:p>
            <a:pPr>
              <a:lnSpc>
                <a:spcPct val="120000"/>
              </a:lnSpc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Tuition free system</a:t>
            </a:r>
          </a:p>
          <a:p>
            <a:pPr lvl="1">
              <a:lnSpc>
                <a:spcPct val="120000"/>
              </a:lnSpc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charging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tuition fees to citizens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of non-EU/EEA countries</a:t>
            </a:r>
            <a:endParaRPr lang="fi-FI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4" name="Picture 17" descr="Korkeakoulukenttä YO+AMK+setu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1" t="8244" r="8093" b="12186"/>
          <a:stretch>
            <a:fillRect/>
          </a:stretch>
        </p:blipFill>
        <p:spPr bwMode="auto">
          <a:xfrm>
            <a:off x="5490809" y="1427254"/>
            <a:ext cx="3586933" cy="5307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18"/>
          <p:cNvSpPr txBox="1">
            <a:spLocks noChangeArrowheads="1"/>
          </p:cNvSpPr>
          <p:nvPr/>
        </p:nvSpPr>
        <p:spPr bwMode="auto">
          <a:xfrm>
            <a:off x="5490809" y="865459"/>
            <a:ext cx="2179504" cy="78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819" tIns="43910" rIns="87819" bIns="439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i-FI" sz="1505" dirty="0" err="1">
                <a:solidFill>
                  <a:srgbClr val="000000"/>
                </a:solidFill>
              </a:rPr>
              <a:t>University</a:t>
            </a:r>
            <a:r>
              <a:rPr lang="fi-FI" sz="1505" dirty="0">
                <a:solidFill>
                  <a:srgbClr val="000000"/>
                </a:solidFill>
              </a:rPr>
              <a:t> (</a:t>
            </a:r>
            <a:r>
              <a:rPr lang="fi-FI" sz="1505" dirty="0" err="1">
                <a:solidFill>
                  <a:srgbClr val="0070C0"/>
                </a:solidFill>
              </a:rPr>
              <a:t>blue</a:t>
            </a:r>
            <a:r>
              <a:rPr lang="fi-FI" sz="1505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fi-FI" sz="1505" dirty="0">
                <a:solidFill>
                  <a:srgbClr val="000000"/>
                </a:solidFill>
              </a:rPr>
              <a:t>UAS (</a:t>
            </a:r>
            <a:r>
              <a:rPr lang="fi-FI" sz="1505" dirty="0" err="1">
                <a:solidFill>
                  <a:srgbClr val="00B050"/>
                </a:solidFill>
              </a:rPr>
              <a:t>green</a:t>
            </a:r>
            <a:r>
              <a:rPr lang="fi-FI" sz="1505" dirty="0">
                <a:solidFill>
                  <a:srgbClr val="000000"/>
                </a:solidFill>
              </a:rPr>
              <a:t>)</a:t>
            </a:r>
          </a:p>
          <a:p>
            <a:pPr eaLnBrk="1" hangingPunct="1"/>
            <a:r>
              <a:rPr lang="fi-FI" sz="1505" dirty="0" err="1">
                <a:solidFill>
                  <a:srgbClr val="000000"/>
                </a:solidFill>
              </a:rPr>
              <a:t>Research</a:t>
            </a:r>
            <a:r>
              <a:rPr lang="fi-FI" sz="1505" dirty="0">
                <a:solidFill>
                  <a:srgbClr val="000000"/>
                </a:solidFill>
              </a:rPr>
              <a:t> </a:t>
            </a:r>
            <a:r>
              <a:rPr lang="fi-FI" sz="1505" dirty="0" err="1">
                <a:solidFill>
                  <a:srgbClr val="000000"/>
                </a:solidFill>
              </a:rPr>
              <a:t>institute</a:t>
            </a:r>
            <a:r>
              <a:rPr lang="fi-FI" sz="1505" dirty="0">
                <a:solidFill>
                  <a:srgbClr val="000000"/>
                </a:solidFill>
              </a:rPr>
              <a:t> (</a:t>
            </a:r>
            <a:r>
              <a:rPr lang="fi-FI" sz="1505" dirty="0" err="1">
                <a:solidFill>
                  <a:srgbClr val="FF0000"/>
                </a:solidFill>
              </a:rPr>
              <a:t>red</a:t>
            </a:r>
            <a:r>
              <a:rPr lang="fi-FI" sz="1505" dirty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7311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The Finnish </a:t>
            </a:r>
            <a:r>
              <a:rPr lang="en-US" sz="3200" b="1" dirty="0" smtClean="0"/>
              <a:t>HEIs</a:t>
            </a:r>
            <a:br>
              <a:rPr lang="en-US" sz="3200" b="1" dirty="0" smtClean="0"/>
            </a:br>
            <a:r>
              <a:rPr lang="en-US" sz="3200" b="1" dirty="0" smtClean="0"/>
              <a:t>enjoy </a:t>
            </a:r>
            <a:r>
              <a:rPr lang="en-US" sz="3200" b="1" dirty="0"/>
              <a:t>extensive </a:t>
            </a:r>
            <a:r>
              <a:rPr lang="en-US" sz="3200" b="1" dirty="0" smtClean="0"/>
              <a:t>autonomy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85912"/>
            <a:ext cx="8229600" cy="4525963"/>
          </a:xfrm>
        </p:spPr>
        <p:txBody>
          <a:bodyPr/>
          <a:lstStyle/>
          <a:p>
            <a:r>
              <a:rPr lang="en-US" sz="2400" dirty="0" smtClean="0">
                <a:latin typeface="+mn-lt"/>
              </a:rPr>
              <a:t>HEIs are </a:t>
            </a:r>
            <a:r>
              <a:rPr lang="en-US" sz="2400" dirty="0">
                <a:latin typeface="+mn-lt"/>
              </a:rPr>
              <a:t>built on the freedom of education and </a:t>
            </a:r>
            <a:r>
              <a:rPr lang="en-US" sz="2400" dirty="0" smtClean="0">
                <a:latin typeface="+mn-lt"/>
              </a:rPr>
              <a:t>research</a:t>
            </a:r>
          </a:p>
          <a:p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HEIs </a:t>
            </a:r>
            <a:r>
              <a:rPr lang="en-US" sz="2400" dirty="0" err="1">
                <a:latin typeface="+mn-lt"/>
              </a:rPr>
              <a:t>organise</a:t>
            </a:r>
            <a:r>
              <a:rPr lang="en-US" sz="2400" dirty="0">
                <a:latin typeface="+mn-lt"/>
              </a:rPr>
              <a:t> their own </a:t>
            </a:r>
            <a:r>
              <a:rPr lang="en-US" sz="2400" dirty="0" smtClean="0">
                <a:latin typeface="+mn-lt"/>
              </a:rPr>
              <a:t>administration and </a:t>
            </a:r>
            <a:r>
              <a:rPr lang="en-US" sz="2400" dirty="0">
                <a:latin typeface="+mn-lt"/>
              </a:rPr>
              <a:t>design the contents of degree </a:t>
            </a:r>
            <a:r>
              <a:rPr lang="en-US" sz="2400" dirty="0" err="1" smtClean="0">
                <a:latin typeface="+mn-lt"/>
              </a:rPr>
              <a:t>programmes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FINEEC’s role in evaluations / enhancement-led approach</a:t>
            </a:r>
          </a:p>
          <a:p>
            <a:endParaRPr lang="en-US" sz="2400" dirty="0" smtClean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6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986" y="3291096"/>
            <a:ext cx="4370473" cy="29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University</a:t>
            </a:r>
            <a:r>
              <a:rPr lang="fi-FI" b="1" dirty="0" smtClean="0"/>
              <a:t> of Helsinki</a:t>
            </a:r>
            <a:endParaRPr lang="fi-FI" b="1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7</a:t>
            </a:fld>
            <a:endParaRPr lang="fi-FI" dirty="0"/>
          </a:p>
        </p:txBody>
      </p:sp>
      <p:pic>
        <p:nvPicPr>
          <p:cNvPr id="6" name="Picture 5" descr="BKe_W32__0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0" y="1223440"/>
            <a:ext cx="6515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uorakulmio 6"/>
          <p:cNvSpPr/>
          <p:nvPr/>
        </p:nvSpPr>
        <p:spPr>
          <a:xfrm>
            <a:off x="723550" y="2836834"/>
            <a:ext cx="74955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Main </a:t>
            </a:r>
            <a:r>
              <a:rPr lang="en-GB" dirty="0"/>
              <a:t>tasks: research, teaching and societal interaction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The biggest university in Finland: 35 </a:t>
            </a:r>
            <a:r>
              <a:rPr lang="en-GB" dirty="0"/>
              <a:t>000 degree </a:t>
            </a:r>
            <a:r>
              <a:rPr lang="en-GB" dirty="0" smtClean="0"/>
              <a:t>students</a:t>
            </a:r>
            <a:endParaRPr lang="en-GB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8 </a:t>
            </a:r>
            <a:r>
              <a:rPr lang="en-GB" dirty="0"/>
              <a:t>200 employees, including 4 500 researchers and </a:t>
            </a:r>
            <a:r>
              <a:rPr lang="en-GB" dirty="0" smtClean="0"/>
              <a:t>teachers</a:t>
            </a:r>
          </a:p>
          <a:p>
            <a:endParaRPr lang="en-GB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Current topic: By year 2017 </a:t>
            </a:r>
            <a:r>
              <a:rPr lang="en-GB" dirty="0"/>
              <a:t>cuts of 980 </a:t>
            </a:r>
            <a:r>
              <a:rPr lang="en-GB" dirty="0" smtClean="0"/>
              <a:t>employees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62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b="1" dirty="0" smtClean="0"/>
              <a:t>DIAK -  </a:t>
            </a:r>
            <a:r>
              <a:rPr lang="fi-FI" sz="3200" b="1" dirty="0" err="1" smtClean="0"/>
              <a:t>Diaconia</a:t>
            </a:r>
            <a:r>
              <a:rPr lang="fi-FI" sz="3200" b="1" dirty="0" smtClean="0"/>
              <a:t> </a:t>
            </a:r>
            <a:br>
              <a:rPr lang="fi-FI" sz="3200" b="1" dirty="0" smtClean="0"/>
            </a:br>
            <a:r>
              <a:rPr lang="fi-FI" sz="3200" b="1" dirty="0" err="1" smtClean="0"/>
              <a:t>University</a:t>
            </a:r>
            <a:r>
              <a:rPr lang="fi-FI" sz="3200" b="1" dirty="0" smtClean="0"/>
              <a:t> of </a:t>
            </a:r>
            <a:r>
              <a:rPr lang="fi-FI" sz="3200" b="1" dirty="0" err="1" smtClean="0"/>
              <a:t>Applied</a:t>
            </a:r>
            <a:r>
              <a:rPr lang="fi-FI" sz="3200" b="1" dirty="0" smtClean="0"/>
              <a:t> Sciences</a:t>
            </a:r>
            <a:endParaRPr lang="fi-FI" sz="3200" b="1" dirty="0"/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1383242"/>
            <a:ext cx="3746500" cy="4995333"/>
          </a:xfrm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8</a:t>
            </a:fld>
            <a:endParaRPr lang="fi-FI" dirty="0"/>
          </a:p>
        </p:txBody>
      </p:sp>
      <p:sp>
        <p:nvSpPr>
          <p:cNvPr id="3" name="Suorakulmio 2"/>
          <p:cNvSpPr/>
          <p:nvPr/>
        </p:nvSpPr>
        <p:spPr>
          <a:xfrm>
            <a:off x="219836" y="1888412"/>
            <a:ext cx="46569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/>
              <a:t>Special national duty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err="1"/>
              <a:t>Diak</a:t>
            </a:r>
            <a:r>
              <a:rPr lang="en-US" sz="1800" dirty="0"/>
              <a:t> educates professionals and experts for the church and </a:t>
            </a:r>
            <a:r>
              <a:rPr lang="en-US" sz="1800" dirty="0" smtClean="0"/>
              <a:t>society. 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 dirty="0" smtClean="0"/>
              <a:t>The value-based university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/>
              <a:t>L</a:t>
            </a:r>
            <a:r>
              <a:rPr lang="en-US" sz="1800" dirty="0" smtClean="0"/>
              <a:t>ove one’s </a:t>
            </a:r>
            <a:r>
              <a:rPr lang="en-US" sz="1800" dirty="0" err="1"/>
              <a:t>neighbour</a:t>
            </a:r>
            <a:r>
              <a:rPr lang="en-US" sz="1800" dirty="0"/>
              <a:t>, social justice, open interaction and effective work of high quality</a:t>
            </a:r>
            <a:r>
              <a:rPr lang="en-US" sz="1800" dirty="0" smtClean="0"/>
              <a:t>.</a:t>
            </a:r>
          </a:p>
          <a:p>
            <a:endParaRPr lang="en-US" sz="1800" dirty="0"/>
          </a:p>
          <a:p>
            <a:r>
              <a:rPr lang="en-US" sz="1800" b="1" dirty="0"/>
              <a:t>S</a:t>
            </a:r>
            <a:r>
              <a:rPr lang="en-US" sz="1800" b="1" dirty="0" smtClean="0"/>
              <a:t>trategic intention</a:t>
            </a:r>
            <a:endParaRPr lang="en-US" sz="1800" b="1" dirty="0"/>
          </a:p>
          <a:p>
            <a:r>
              <a:rPr lang="en-US" sz="1800" dirty="0"/>
              <a:t>A world where no one is left alone</a:t>
            </a:r>
            <a:br>
              <a:rPr lang="en-US" sz="1800" dirty="0"/>
            </a:br>
            <a:endParaRPr lang="en-US" sz="1800" dirty="0"/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7512272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 smtClean="0"/>
              <a:t>Student</a:t>
            </a:r>
            <a:r>
              <a:rPr lang="fi-FI" b="1" dirty="0" smtClean="0"/>
              <a:t> </a:t>
            </a:r>
            <a:r>
              <a:rPr lang="fi-FI" b="1" dirty="0" err="1" smtClean="0"/>
              <a:t>unions</a:t>
            </a:r>
            <a:r>
              <a:rPr lang="fi-FI" b="1" dirty="0" smtClean="0"/>
              <a:t/>
            </a:r>
            <a:br>
              <a:rPr lang="fi-FI" b="1" dirty="0" smtClean="0"/>
            </a:br>
            <a:r>
              <a:rPr lang="fi-FI" b="1" dirty="0" smtClean="0"/>
              <a:t>SYL and SAMOK</a:t>
            </a:r>
            <a:endParaRPr lang="fi-FI" b="1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30200" y="1852612"/>
            <a:ext cx="8229600" cy="4525963"/>
          </a:xfrm>
        </p:spPr>
        <p:txBody>
          <a:bodyPr/>
          <a:lstStyle/>
          <a:p>
            <a:r>
              <a:rPr lang="en-US" sz="2400" dirty="0">
                <a:latin typeface="+mn-lt"/>
              </a:rPr>
              <a:t>The </a:t>
            </a:r>
            <a:r>
              <a:rPr lang="en-US" sz="2400" dirty="0" err="1">
                <a:latin typeface="+mn-lt"/>
              </a:rPr>
              <a:t>organisation</a:t>
            </a:r>
            <a:r>
              <a:rPr lang="en-US" sz="2400" dirty="0">
                <a:latin typeface="+mn-lt"/>
              </a:rPr>
              <a:t> is led by students and works to promote students’ </a:t>
            </a:r>
            <a:r>
              <a:rPr lang="en-US" sz="2400" dirty="0" smtClean="0">
                <a:latin typeface="+mn-lt"/>
              </a:rPr>
              <a:t>interests</a:t>
            </a:r>
          </a:p>
          <a:p>
            <a:r>
              <a:rPr lang="fi-FI" sz="2400" dirty="0" err="1" smtClean="0">
                <a:latin typeface="+mn-lt"/>
              </a:rPr>
              <a:t>Official</a:t>
            </a:r>
            <a:r>
              <a:rPr lang="fi-FI" sz="2400" dirty="0" smtClean="0">
                <a:latin typeface="+mn-lt"/>
              </a:rPr>
              <a:t> </a:t>
            </a:r>
            <a:r>
              <a:rPr lang="fi-FI" sz="2400" dirty="0" err="1" smtClean="0">
                <a:latin typeface="+mn-lt"/>
              </a:rPr>
              <a:t>representative</a:t>
            </a:r>
            <a:r>
              <a:rPr lang="fi-FI" sz="2400" dirty="0" smtClean="0">
                <a:latin typeface="+mn-lt"/>
              </a:rPr>
              <a:t> of </a:t>
            </a:r>
            <a:r>
              <a:rPr lang="fi-FI" sz="2400" dirty="0" err="1" smtClean="0">
                <a:latin typeface="+mn-lt"/>
              </a:rPr>
              <a:t>right</a:t>
            </a:r>
            <a:r>
              <a:rPr lang="fi-FI" sz="2400" dirty="0" smtClean="0">
                <a:latin typeface="+mn-lt"/>
              </a:rPr>
              <a:t> of </a:t>
            </a:r>
            <a:r>
              <a:rPr lang="fi-FI" sz="2400" dirty="0" err="1" smtClean="0">
                <a:latin typeface="+mn-lt"/>
              </a:rPr>
              <a:t>students</a:t>
            </a:r>
            <a:endParaRPr lang="fi-FI" sz="2400" dirty="0">
              <a:solidFill>
                <a:srgbClr val="FF0000"/>
              </a:solidFill>
              <a:latin typeface="+mn-lt"/>
            </a:endParaRPr>
          </a:p>
          <a:p>
            <a:r>
              <a:rPr lang="en-US" sz="2400" dirty="0" smtClean="0">
                <a:latin typeface="+mn-lt"/>
              </a:rPr>
              <a:t>Task: to </a:t>
            </a:r>
            <a:r>
              <a:rPr lang="en-US" sz="2400" dirty="0" smtClean="0">
                <a:latin typeface="+mn-lt"/>
              </a:rPr>
              <a:t>improve </a:t>
            </a:r>
            <a:r>
              <a:rPr lang="en-US" sz="2400" dirty="0" smtClean="0">
                <a:latin typeface="+mn-lt"/>
              </a:rPr>
              <a:t>educational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/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financial and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social </a:t>
            </a:r>
            <a:r>
              <a:rPr lang="en-US" sz="2400" dirty="0">
                <a:latin typeface="+mn-lt"/>
              </a:rPr>
              <a:t>benefits </a:t>
            </a:r>
            <a:endParaRPr lang="en-US" sz="2400" dirty="0" smtClean="0">
              <a:latin typeface="+mn-lt"/>
            </a:endParaRPr>
          </a:p>
          <a:p>
            <a:r>
              <a:rPr lang="en-US" sz="2400" dirty="0" smtClean="0">
                <a:latin typeface="+mn-lt"/>
              </a:rPr>
              <a:t>Student unions have a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strong role in </a:t>
            </a:r>
            <a:br>
              <a:rPr lang="en-US" sz="2400" dirty="0" smtClean="0">
                <a:latin typeface="+mn-lt"/>
              </a:rPr>
            </a:b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F</a:t>
            </a:r>
            <a:r>
              <a:rPr lang="en-US" sz="2400" dirty="0" smtClean="0">
                <a:latin typeface="+mn-lt"/>
              </a:rPr>
              <a:t>innish society</a:t>
            </a:r>
            <a:r>
              <a:rPr lang="en-US" dirty="0" smtClean="0">
                <a:latin typeface="+mn-lt"/>
              </a:rPr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301F4-86FD-4910-9F5A-C4CF14468D5D}" type="slidenum">
              <a:rPr lang="fi-FI" smtClean="0"/>
              <a:t>9</a:t>
            </a:fld>
            <a:endParaRPr lang="fi-FI" dirty="0"/>
          </a:p>
        </p:txBody>
      </p:sp>
      <p:pic>
        <p:nvPicPr>
          <p:cNvPr id="6" name="Picture 4" descr="http://pyramidi.it.helsinki.fi:8080/Cumulus/Standard/Preview.PreviewServlet?recordView=SearchResult_Preview&amp;catalogID=23&amp;recordID=574&amp;errorURL=../images/DefaultThumbnail.jpg&amp;random=0.92923613867391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24074" y="3999745"/>
            <a:ext cx="2694465" cy="2020849"/>
          </a:xfrm>
          <a:prstGeom prst="rect">
            <a:avLst/>
          </a:prstGeom>
          <a:noFill/>
        </p:spPr>
      </p:pic>
      <p:pic>
        <p:nvPicPr>
          <p:cNvPr id="7" name="Picture 6" descr="http://pyramidi.it.helsinki.fi:8080/Cumulus/Standard/Preview.PreviewServlet?recordView=SearchResult_Preview&amp;catalogID=23&amp;recordID=475&amp;errorURL=../images/DefaultThumbnail.jpg&amp;random=0.883614217112744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1306" y="1935995"/>
            <a:ext cx="2438400" cy="16287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8248212"/>
      </p:ext>
    </p:extLst>
  </p:cSld>
  <p:clrMapOvr>
    <a:masterClrMapping/>
  </p:clrMapOvr>
</p:sld>
</file>

<file path=ppt/theme/theme1.xml><?xml version="1.0" encoding="utf-8"?>
<a:theme xmlns:a="http://schemas.openxmlformats.org/drawingml/2006/main" name="KARVI_FI_2015">
  <a:themeElements>
    <a:clrScheme name="KARVI">
      <a:dk1>
        <a:sysClr val="windowText" lastClr="000000"/>
      </a:dk1>
      <a:lt1>
        <a:srgbClr val="FFFFFF"/>
      </a:lt1>
      <a:dk2>
        <a:srgbClr val="0D93D2"/>
      </a:dk2>
      <a:lt2>
        <a:srgbClr val="958B81"/>
      </a:lt2>
      <a:accent1>
        <a:srgbClr val="0D93D2"/>
      </a:accent1>
      <a:accent2>
        <a:srgbClr val="C8DDF1"/>
      </a:accent2>
      <a:accent3>
        <a:srgbClr val="85C598"/>
      </a:accent3>
      <a:accent4>
        <a:srgbClr val="DBEEE1"/>
      </a:accent4>
      <a:accent5>
        <a:srgbClr val="EF9F3C"/>
      </a:accent5>
      <a:accent6>
        <a:srgbClr val="FCE3C8"/>
      </a:accent6>
      <a:hlink>
        <a:srgbClr val="000000"/>
      </a:hlink>
      <a:folHlink>
        <a:srgbClr val="0D93D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KARVI_EN_2015_uusi" id="{35D59088-3D87-4603-B137-38772DF69515}" vid="{C993B41F-EC5A-41D1-B661-C444C1245E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KARVI_EN_2015_uusi</Template>
  <TotalTime>522</TotalTime>
  <Words>584</Words>
  <Application>Microsoft Office PowerPoint</Application>
  <PresentationFormat>Näytössä katseltava diaesitys (4:3)</PresentationFormat>
  <Paragraphs>131</Paragraphs>
  <Slides>9</Slides>
  <Notes>9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Georgia</vt:lpstr>
      <vt:lpstr>Times</vt:lpstr>
      <vt:lpstr>Trebuchet MS</vt:lpstr>
      <vt:lpstr>Wingdings</vt:lpstr>
      <vt:lpstr>ヒラギノ角ゴ Pro W3</vt:lpstr>
      <vt:lpstr>KARVI_FI_2015</vt:lpstr>
      <vt:lpstr>Welcome to Finland! </vt:lpstr>
      <vt:lpstr>Finland in brief</vt:lpstr>
      <vt:lpstr>What makes us special? </vt:lpstr>
      <vt:lpstr>        </vt:lpstr>
      <vt:lpstr>Higher education facts about Finland</vt:lpstr>
      <vt:lpstr>The Finnish HEIs enjoy extensive autonomy</vt:lpstr>
      <vt:lpstr>University of Helsinki</vt:lpstr>
      <vt:lpstr>DIAK -  Diaconia  University of Applied Sciences</vt:lpstr>
      <vt:lpstr>Student unions SYL and SAMOK</vt:lpstr>
    </vt:vector>
  </TitlesOfParts>
  <Company>TEM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on a white background</dc:title>
  <dc:creator>Saarilammi Marja-Liisa</dc:creator>
  <cp:lastModifiedBy>Saarilammi Marja-Liisa</cp:lastModifiedBy>
  <cp:revision>35</cp:revision>
  <cp:lastPrinted>2016-06-03T10:15:14Z</cp:lastPrinted>
  <dcterms:created xsi:type="dcterms:W3CDTF">2016-04-11T07:26:56Z</dcterms:created>
  <dcterms:modified xsi:type="dcterms:W3CDTF">2016-06-03T10:26:45Z</dcterms:modified>
</cp:coreProperties>
</file>