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814" r:id="rId1"/>
  </p:sldMasterIdLst>
  <p:notesMasterIdLst>
    <p:notesMasterId r:id="rId31"/>
  </p:notesMasterIdLst>
  <p:handoutMasterIdLst>
    <p:handoutMasterId r:id="rId32"/>
  </p:handoutMasterIdLst>
  <p:sldIdLst>
    <p:sldId id="301" r:id="rId2"/>
    <p:sldId id="339" r:id="rId3"/>
    <p:sldId id="362" r:id="rId4"/>
    <p:sldId id="383" r:id="rId5"/>
    <p:sldId id="367" r:id="rId6"/>
    <p:sldId id="334" r:id="rId7"/>
    <p:sldId id="363" r:id="rId8"/>
    <p:sldId id="385" r:id="rId9"/>
    <p:sldId id="359" r:id="rId10"/>
    <p:sldId id="365" r:id="rId11"/>
    <p:sldId id="364" r:id="rId12"/>
    <p:sldId id="366" r:id="rId13"/>
    <p:sldId id="337" r:id="rId14"/>
    <p:sldId id="341" r:id="rId15"/>
    <p:sldId id="388" r:id="rId16"/>
    <p:sldId id="387" r:id="rId17"/>
    <p:sldId id="343" r:id="rId18"/>
    <p:sldId id="344" r:id="rId19"/>
    <p:sldId id="389" r:id="rId20"/>
    <p:sldId id="345" r:id="rId21"/>
    <p:sldId id="386" r:id="rId22"/>
    <p:sldId id="392" r:id="rId23"/>
    <p:sldId id="346" r:id="rId24"/>
    <p:sldId id="374" r:id="rId25"/>
    <p:sldId id="347" r:id="rId26"/>
    <p:sldId id="348" r:id="rId27"/>
    <p:sldId id="349" r:id="rId28"/>
    <p:sldId id="378" r:id="rId29"/>
    <p:sldId id="373" r:id="rId30"/>
  </p:sldIdLst>
  <p:sldSz cx="9144000" cy="6858000" type="screen4x3"/>
  <p:notesSz cx="6808788" cy="99409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341">
          <p15:clr>
            <a:srgbClr val="A4A3A4"/>
          </p15:clr>
        </p15:guide>
        <p15:guide id="3" pos="54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lla Aurén" initials="HA" lastIdx="1" clrIdx="0">
    <p:extLst>
      <p:ext uri="{19B8F6BF-5375-455C-9EA6-DF929625EA0E}">
        <p15:presenceInfo xmlns:p15="http://schemas.microsoft.com/office/powerpoint/2012/main" userId="S-1-5-21-3831953313-1345771258-598444090-14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93D2"/>
    <a:srgbClr val="1F9CE0"/>
    <a:srgbClr val="FFA300"/>
    <a:srgbClr val="D20D0D"/>
    <a:srgbClr val="928B81"/>
    <a:srgbClr val="FFCF06"/>
    <a:srgbClr val="F8C704"/>
    <a:srgbClr val="EFC002"/>
    <a:srgbClr val="00A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9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648" y="90"/>
      </p:cViewPr>
      <p:guideLst>
        <p:guide orient="horz"/>
        <p:guide pos="341"/>
        <p:guide pos="54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372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8059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CBA4E3A-D2E6-4947-B46E-18DB598EA3A1}" type="datetime1">
              <a:rPr lang="fi-FI"/>
              <a:pPr>
                <a:defRPr/>
              </a:pPr>
              <a:t>11.7.2016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F0889F7-7C3B-BA40-BE46-7E19F6C058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8377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0213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9999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978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0103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2022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2298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9802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7934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3293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72016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9926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17124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70258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31690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41372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196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16352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6620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8468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lisää </a:t>
            </a:r>
            <a:r>
              <a:rPr lang="fi-FI" dirty="0" err="1" smtClean="0">
                <a:solidFill>
                  <a:srgbClr val="FF0000"/>
                </a:solidFill>
              </a:rPr>
              <a:t>ecec</a:t>
            </a:r>
            <a:r>
              <a:rPr lang="fi-FI" dirty="0" smtClean="0">
                <a:solidFill>
                  <a:srgbClr val="FF0000"/>
                </a:solidFill>
              </a:rPr>
              <a:t> –kohtaan vasemmalle AGE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68E16-EC68-4E20-B5F0-0AD866DA6AA7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3107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9636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1259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6225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0755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3148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6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/>
          <p:cNvSpPr>
            <a:spLocks/>
          </p:cNvSpPr>
          <p:nvPr userDrawn="1"/>
        </p:nvSpPr>
        <p:spPr bwMode="auto">
          <a:xfrm>
            <a:off x="5479144" y="-9497"/>
            <a:ext cx="3680958" cy="6372876"/>
          </a:xfrm>
          <a:custGeom>
            <a:avLst/>
            <a:gdLst>
              <a:gd name="T0" fmla="*/ 2207 w 2207"/>
              <a:gd name="T1" fmla="*/ 3821 h 3821"/>
              <a:gd name="T2" fmla="*/ 0 w 2207"/>
              <a:gd name="T3" fmla="*/ 0 h 3821"/>
              <a:gd name="T4" fmla="*/ 2207 w 2207"/>
              <a:gd name="T5" fmla="*/ 0 h 3821"/>
              <a:gd name="T6" fmla="*/ 2206 w 2207"/>
              <a:gd name="T7" fmla="*/ 3819 h 3821"/>
              <a:gd name="T8" fmla="*/ 2207 w 2207"/>
              <a:gd name="T9" fmla="*/ 3821 h 3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7" h="3821">
                <a:moveTo>
                  <a:pt x="2207" y="3821"/>
                </a:moveTo>
                <a:lnTo>
                  <a:pt x="0" y="0"/>
                </a:lnTo>
                <a:lnTo>
                  <a:pt x="2207" y="0"/>
                </a:lnTo>
                <a:lnTo>
                  <a:pt x="2206" y="3819"/>
                </a:lnTo>
                <a:lnTo>
                  <a:pt x="2207" y="382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6335133" y="4162594"/>
            <a:ext cx="2810454" cy="2695406"/>
          </a:xfrm>
          <a:custGeom>
            <a:avLst/>
            <a:gdLst>
              <a:gd name="T0" fmla="*/ 0 w 2736"/>
              <a:gd name="T1" fmla="*/ 2624 h 2624"/>
              <a:gd name="T2" fmla="*/ 1516 w 2736"/>
              <a:gd name="T3" fmla="*/ 0 h 2624"/>
              <a:gd name="T4" fmla="*/ 2736 w 2736"/>
              <a:gd name="T5" fmla="*/ 2112 h 2624"/>
              <a:gd name="T6" fmla="*/ 2736 w 2736"/>
              <a:gd name="T7" fmla="*/ 2624 h 2624"/>
              <a:gd name="T8" fmla="*/ 0 w 2736"/>
              <a:gd name="T9" fmla="*/ 2624 h 2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6" h="2624">
                <a:moveTo>
                  <a:pt x="0" y="2624"/>
                </a:moveTo>
                <a:lnTo>
                  <a:pt x="1516" y="0"/>
                </a:lnTo>
                <a:lnTo>
                  <a:pt x="2736" y="2112"/>
                </a:lnTo>
                <a:lnTo>
                  <a:pt x="2736" y="2624"/>
                </a:lnTo>
                <a:lnTo>
                  <a:pt x="0" y="26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945332"/>
            <a:ext cx="8083322" cy="21232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600" b="1" spc="-15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506859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2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43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6044400"/>
            <a:ext cx="2007069" cy="8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1338" y="381000"/>
            <a:ext cx="8047037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1338" y="1685675"/>
            <a:ext cx="8047037" cy="425089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96863" indent="-271463">
              <a:buFont typeface="Wingdings" panose="05000000000000000000" pitchFamily="2" charset="2"/>
              <a:buChar char="§"/>
              <a:defRPr sz="2000">
                <a:latin typeface="Georgia"/>
              </a:defRPr>
            </a:lvl2pPr>
            <a:lvl3pPr marL="601663" indent="-296863">
              <a:buFont typeface="Arial" panose="020B0604020202020204" pitchFamily="34" charset="0"/>
              <a:buChar char="‒"/>
              <a:defRPr sz="1600" i="1">
                <a:latin typeface="Georgia"/>
                <a:cs typeface="Georgia"/>
              </a:defRPr>
            </a:lvl3pPr>
            <a:lvl4pPr marL="900113" indent="-298450">
              <a:buFont typeface="Arial" panose="020B0604020202020204" pitchFamily="34" charset="0"/>
              <a:buChar char="‒"/>
              <a:defRPr sz="1400" baseline="0">
                <a:latin typeface="Georgia"/>
              </a:defRPr>
            </a:lvl4pPr>
            <a:lvl5pPr marL="1227138" indent="-320675">
              <a:buFont typeface="Arial" panose="020B0604020202020204" pitchFamily="34" charset="0"/>
              <a:buChar char="‒"/>
              <a:defRPr sz="1300" baseline="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6298084"/>
            <a:ext cx="36195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6483822"/>
            <a:ext cx="3619500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750" y="604832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00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48374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Wingdings" panose="05000000000000000000" pitchFamily="2" charset="2"/>
              <a:buChar char="§"/>
              <a:defRPr sz="2000">
                <a:latin typeface="Georgia"/>
              </a:defRPr>
            </a:lvl2pPr>
            <a:lvl3pPr marL="460800" indent="-230400">
              <a:buFont typeface="Arial" panose="020B0604020202020204" pitchFamily="34" charset="0"/>
              <a:buChar char="‒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 panose="020B0604020202020204" pitchFamily="34" charset="0"/>
              <a:buChar char="‒"/>
              <a:defRPr sz="1400" baseline="0">
                <a:latin typeface="Georgia"/>
              </a:defRPr>
            </a:lvl4pPr>
            <a:lvl5pPr marL="1087200" indent="-228600">
              <a:buFont typeface="Arial" panose="020B0604020202020204" pitchFamily="34" charset="0"/>
              <a:buChar char="‒"/>
              <a:defRPr sz="1300" baseline="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222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Wingdings" panose="05000000000000000000" pitchFamily="2" charset="2"/>
              <a:buChar char="§"/>
              <a:defRPr sz="2000">
                <a:latin typeface="Georgia"/>
              </a:defRPr>
            </a:lvl2pPr>
            <a:lvl3pPr marL="460800" indent="-230400">
              <a:buFont typeface="Arial" panose="020B0604020202020204" pitchFamily="34" charset="0"/>
              <a:buChar char="‒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 panose="020B0604020202020204" pitchFamily="34" charset="0"/>
              <a:buChar char="‒"/>
              <a:defRPr sz="1400" baseline="0">
                <a:latin typeface="Georgia"/>
              </a:defRPr>
            </a:lvl4pPr>
            <a:lvl5pPr marL="1087200" indent="-228600">
              <a:buFont typeface="Arial" panose="020B0604020202020204" pitchFamily="34" charset="0"/>
              <a:buChar char="‒"/>
              <a:defRPr sz="1300" baseline="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39750" y="604832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6298084"/>
            <a:ext cx="36195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6483822"/>
            <a:ext cx="3619500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9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6044400"/>
            <a:ext cx="2007069" cy="8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151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48374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39750" y="604832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6298084"/>
            <a:ext cx="36195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6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6483822"/>
            <a:ext cx="3619500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7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6044400"/>
            <a:ext cx="2007069" cy="8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901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539750" y="604832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6298084"/>
            <a:ext cx="36195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6483822"/>
            <a:ext cx="3619500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6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6044400"/>
            <a:ext cx="2007069" cy="8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499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100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9CE0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38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58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/>
          <p:cNvSpPr>
            <a:spLocks/>
          </p:cNvSpPr>
          <p:nvPr userDrawn="1"/>
        </p:nvSpPr>
        <p:spPr bwMode="auto">
          <a:xfrm>
            <a:off x="5479144" y="-9497"/>
            <a:ext cx="3680958" cy="6372876"/>
          </a:xfrm>
          <a:custGeom>
            <a:avLst/>
            <a:gdLst>
              <a:gd name="T0" fmla="*/ 2207 w 2207"/>
              <a:gd name="T1" fmla="*/ 3821 h 3821"/>
              <a:gd name="T2" fmla="*/ 0 w 2207"/>
              <a:gd name="T3" fmla="*/ 0 h 3821"/>
              <a:gd name="T4" fmla="*/ 2207 w 2207"/>
              <a:gd name="T5" fmla="*/ 0 h 3821"/>
              <a:gd name="T6" fmla="*/ 2206 w 2207"/>
              <a:gd name="T7" fmla="*/ 3819 h 3821"/>
              <a:gd name="T8" fmla="*/ 2207 w 2207"/>
              <a:gd name="T9" fmla="*/ 3821 h 3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7" h="3821">
                <a:moveTo>
                  <a:pt x="2207" y="3821"/>
                </a:moveTo>
                <a:lnTo>
                  <a:pt x="0" y="0"/>
                </a:lnTo>
                <a:lnTo>
                  <a:pt x="2207" y="0"/>
                </a:lnTo>
                <a:lnTo>
                  <a:pt x="2206" y="3819"/>
                </a:lnTo>
                <a:lnTo>
                  <a:pt x="2207" y="38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6335133" y="4162594"/>
            <a:ext cx="2810454" cy="2695406"/>
          </a:xfrm>
          <a:custGeom>
            <a:avLst/>
            <a:gdLst>
              <a:gd name="T0" fmla="*/ 0 w 2736"/>
              <a:gd name="T1" fmla="*/ 2624 h 2624"/>
              <a:gd name="T2" fmla="*/ 1516 w 2736"/>
              <a:gd name="T3" fmla="*/ 0 h 2624"/>
              <a:gd name="T4" fmla="*/ 2736 w 2736"/>
              <a:gd name="T5" fmla="*/ 2112 h 2624"/>
              <a:gd name="T6" fmla="*/ 2736 w 2736"/>
              <a:gd name="T7" fmla="*/ 2624 h 2624"/>
              <a:gd name="T8" fmla="*/ 0 w 2736"/>
              <a:gd name="T9" fmla="*/ 2624 h 2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6" h="2624">
                <a:moveTo>
                  <a:pt x="0" y="2624"/>
                </a:moveTo>
                <a:lnTo>
                  <a:pt x="1516" y="0"/>
                </a:lnTo>
                <a:lnTo>
                  <a:pt x="2736" y="2112"/>
                </a:lnTo>
                <a:lnTo>
                  <a:pt x="2736" y="2624"/>
                </a:lnTo>
                <a:lnTo>
                  <a:pt x="0" y="262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945332"/>
            <a:ext cx="8083322" cy="21232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600" b="1" spc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506859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439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v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/>
          </p:cNvSpPr>
          <p:nvPr userDrawn="1"/>
        </p:nvSpPr>
        <p:spPr bwMode="auto">
          <a:xfrm rot="5400000">
            <a:off x="3613028" y="1326058"/>
            <a:ext cx="4057273" cy="7018698"/>
          </a:xfrm>
          <a:custGeom>
            <a:avLst/>
            <a:gdLst>
              <a:gd name="T0" fmla="*/ 2207 w 2207"/>
              <a:gd name="T1" fmla="*/ 3821 h 3821"/>
              <a:gd name="T2" fmla="*/ 0 w 2207"/>
              <a:gd name="T3" fmla="*/ 0 h 3821"/>
              <a:gd name="T4" fmla="*/ 2207 w 2207"/>
              <a:gd name="T5" fmla="*/ 0 h 3821"/>
              <a:gd name="T6" fmla="*/ 2206 w 2207"/>
              <a:gd name="T7" fmla="*/ 3819 h 3821"/>
              <a:gd name="T8" fmla="*/ 2207 w 2207"/>
              <a:gd name="T9" fmla="*/ 3821 h 3821"/>
              <a:gd name="connsiteX0" fmla="*/ 10000 w 10000"/>
              <a:gd name="connsiteY0" fmla="*/ 10000 h 10000"/>
              <a:gd name="connsiteX1" fmla="*/ 0 w 10000"/>
              <a:gd name="connsiteY1" fmla="*/ 0 h 10000"/>
              <a:gd name="connsiteX2" fmla="*/ 10000 w 10000"/>
              <a:gd name="connsiteY2" fmla="*/ 0 h 10000"/>
              <a:gd name="connsiteX3" fmla="*/ 8420 w 10000"/>
              <a:gd name="connsiteY3" fmla="*/ 7598 h 10000"/>
              <a:gd name="connsiteX4" fmla="*/ 10000 w 10000"/>
              <a:gd name="connsiteY4" fmla="*/ 10000 h 10000"/>
              <a:gd name="connsiteX0" fmla="*/ 7203 w 10000"/>
              <a:gd name="connsiteY0" fmla="*/ 7092 h 7598"/>
              <a:gd name="connsiteX1" fmla="*/ 0 w 10000"/>
              <a:gd name="connsiteY1" fmla="*/ 0 h 7598"/>
              <a:gd name="connsiteX2" fmla="*/ 10000 w 10000"/>
              <a:gd name="connsiteY2" fmla="*/ 0 h 7598"/>
              <a:gd name="connsiteX3" fmla="*/ 8420 w 10000"/>
              <a:gd name="connsiteY3" fmla="*/ 7598 h 7598"/>
              <a:gd name="connsiteX4" fmla="*/ 7203 w 10000"/>
              <a:gd name="connsiteY4" fmla="*/ 7092 h 7598"/>
              <a:gd name="connsiteX0" fmla="*/ 8219 w 10000"/>
              <a:gd name="connsiteY0" fmla="*/ 10811 h 10811"/>
              <a:gd name="connsiteX1" fmla="*/ 0 w 10000"/>
              <a:gd name="connsiteY1" fmla="*/ 0 h 10811"/>
              <a:gd name="connsiteX2" fmla="*/ 10000 w 10000"/>
              <a:gd name="connsiteY2" fmla="*/ 0 h 10811"/>
              <a:gd name="connsiteX3" fmla="*/ 8420 w 10000"/>
              <a:gd name="connsiteY3" fmla="*/ 10000 h 10811"/>
              <a:gd name="connsiteX4" fmla="*/ 8219 w 10000"/>
              <a:gd name="connsiteY4" fmla="*/ 10811 h 10811"/>
              <a:gd name="connsiteX0" fmla="*/ 8219 w 8420"/>
              <a:gd name="connsiteY0" fmla="*/ 10811 h 10811"/>
              <a:gd name="connsiteX1" fmla="*/ 0 w 8420"/>
              <a:gd name="connsiteY1" fmla="*/ 0 h 10811"/>
              <a:gd name="connsiteX2" fmla="*/ 7380 w 8420"/>
              <a:gd name="connsiteY2" fmla="*/ 112 h 10811"/>
              <a:gd name="connsiteX3" fmla="*/ 8420 w 8420"/>
              <a:gd name="connsiteY3" fmla="*/ 10000 h 10811"/>
              <a:gd name="connsiteX4" fmla="*/ 8219 w 8420"/>
              <a:gd name="connsiteY4" fmla="*/ 10811 h 10811"/>
              <a:gd name="connsiteX0" fmla="*/ 9761 w 10000"/>
              <a:gd name="connsiteY0" fmla="*/ 10010 h 10010"/>
              <a:gd name="connsiteX1" fmla="*/ 0 w 10000"/>
              <a:gd name="connsiteY1" fmla="*/ 10 h 10010"/>
              <a:gd name="connsiteX2" fmla="*/ 9761 w 10000"/>
              <a:gd name="connsiteY2" fmla="*/ 0 h 10010"/>
              <a:gd name="connsiteX3" fmla="*/ 10000 w 10000"/>
              <a:gd name="connsiteY3" fmla="*/ 9260 h 10010"/>
              <a:gd name="connsiteX4" fmla="*/ 9761 w 10000"/>
              <a:gd name="connsiteY4" fmla="*/ 10010 h 10010"/>
              <a:gd name="connsiteX0" fmla="*/ 9761 w 9785"/>
              <a:gd name="connsiteY0" fmla="*/ 10010 h 10010"/>
              <a:gd name="connsiteX1" fmla="*/ 0 w 9785"/>
              <a:gd name="connsiteY1" fmla="*/ 10 h 10010"/>
              <a:gd name="connsiteX2" fmla="*/ 9761 w 9785"/>
              <a:gd name="connsiteY2" fmla="*/ 0 h 10010"/>
              <a:gd name="connsiteX3" fmla="*/ 9773 w 9785"/>
              <a:gd name="connsiteY3" fmla="*/ 9063 h 10010"/>
              <a:gd name="connsiteX4" fmla="*/ 9761 w 9785"/>
              <a:gd name="connsiteY4" fmla="*/ 10010 h 1001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9988"/>
              <a:gd name="connsiteY0" fmla="*/ 10000 h 10000"/>
              <a:gd name="connsiteX1" fmla="*/ 0 w 9988"/>
              <a:gd name="connsiteY1" fmla="*/ 10 h 10000"/>
              <a:gd name="connsiteX2" fmla="*/ 9975 w 9988"/>
              <a:gd name="connsiteY2" fmla="*/ 0 h 10000"/>
              <a:gd name="connsiteX3" fmla="*/ 9988 w 9988"/>
              <a:gd name="connsiteY3" fmla="*/ 9054 h 10000"/>
              <a:gd name="connsiteX4" fmla="*/ 9975 w 9988"/>
              <a:gd name="connsiteY4" fmla="*/ 10000 h 10000"/>
              <a:gd name="connsiteX0" fmla="*/ 9987 w 10000"/>
              <a:gd name="connsiteY0" fmla="*/ 10000 h 10000"/>
              <a:gd name="connsiteX1" fmla="*/ 0 w 10000"/>
              <a:gd name="connsiteY1" fmla="*/ 10 h 10000"/>
              <a:gd name="connsiteX2" fmla="*/ 9987 w 10000"/>
              <a:gd name="connsiteY2" fmla="*/ 0 h 10000"/>
              <a:gd name="connsiteX3" fmla="*/ 10000 w 10000"/>
              <a:gd name="connsiteY3" fmla="*/ 9054 h 10000"/>
              <a:gd name="connsiteX4" fmla="*/ 9987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987" y="10000"/>
                </a:moveTo>
                <a:lnTo>
                  <a:pt x="0" y="10"/>
                </a:lnTo>
                <a:lnTo>
                  <a:pt x="9987" y="0"/>
                </a:lnTo>
                <a:cubicBezTo>
                  <a:pt x="10015" y="3177"/>
                  <a:pt x="9972" y="5898"/>
                  <a:pt x="10000" y="9054"/>
                </a:cubicBezTo>
                <a:cubicBezTo>
                  <a:pt x="9990" y="9345"/>
                  <a:pt x="9998" y="9585"/>
                  <a:pt x="9987" y="10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 rot="5400000">
            <a:off x="368239" y="4113911"/>
            <a:ext cx="2385298" cy="3121778"/>
          </a:xfrm>
          <a:custGeom>
            <a:avLst/>
            <a:gdLst>
              <a:gd name="T0" fmla="*/ 0 w 2736"/>
              <a:gd name="T1" fmla="*/ 2624 h 2624"/>
              <a:gd name="T2" fmla="*/ 1516 w 2736"/>
              <a:gd name="T3" fmla="*/ 0 h 2624"/>
              <a:gd name="T4" fmla="*/ 2736 w 2736"/>
              <a:gd name="T5" fmla="*/ 2112 h 2624"/>
              <a:gd name="T6" fmla="*/ 2736 w 2736"/>
              <a:gd name="T7" fmla="*/ 2624 h 2624"/>
              <a:gd name="T8" fmla="*/ 0 w 2736"/>
              <a:gd name="T9" fmla="*/ 2624 h 2624"/>
              <a:gd name="connsiteX0" fmla="*/ 0 w 10000"/>
              <a:gd name="connsiteY0" fmla="*/ 10000 h 10000"/>
              <a:gd name="connsiteX1" fmla="*/ 5541 w 10000"/>
              <a:gd name="connsiteY1" fmla="*/ 0 h 10000"/>
              <a:gd name="connsiteX2" fmla="*/ 5742 w 10000"/>
              <a:gd name="connsiteY2" fmla="*/ 398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5541 w 10000"/>
              <a:gd name="connsiteY1" fmla="*/ 0 h 10000"/>
              <a:gd name="connsiteX2" fmla="*/ 7280 w 10000"/>
              <a:gd name="connsiteY2" fmla="*/ 319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7280"/>
              <a:gd name="connsiteY0" fmla="*/ 10000 h 10000"/>
              <a:gd name="connsiteX1" fmla="*/ 5541 w 7280"/>
              <a:gd name="connsiteY1" fmla="*/ 0 h 10000"/>
              <a:gd name="connsiteX2" fmla="*/ 7280 w 7280"/>
              <a:gd name="connsiteY2" fmla="*/ 3191 h 10000"/>
              <a:gd name="connsiteX3" fmla="*/ 6455 w 7280"/>
              <a:gd name="connsiteY3" fmla="*/ 9930 h 10000"/>
              <a:gd name="connsiteX4" fmla="*/ 0 w 7280"/>
              <a:gd name="connsiteY4" fmla="*/ 10000 h 10000"/>
              <a:gd name="connsiteX0" fmla="*/ 0 w 10061"/>
              <a:gd name="connsiteY0" fmla="*/ 10000 h 10000"/>
              <a:gd name="connsiteX1" fmla="*/ 7611 w 10061"/>
              <a:gd name="connsiteY1" fmla="*/ 0 h 10000"/>
              <a:gd name="connsiteX2" fmla="*/ 10000 w 10061"/>
              <a:gd name="connsiteY2" fmla="*/ 3191 h 10000"/>
              <a:gd name="connsiteX3" fmla="*/ 10061 w 10061"/>
              <a:gd name="connsiteY3" fmla="*/ 10000 h 10000"/>
              <a:gd name="connsiteX4" fmla="*/ 0 w 10061"/>
              <a:gd name="connsiteY4" fmla="*/ 10000 h 10000"/>
              <a:gd name="connsiteX0" fmla="*/ 0 w 10066"/>
              <a:gd name="connsiteY0" fmla="*/ 10000 h 10000"/>
              <a:gd name="connsiteX1" fmla="*/ 7611 w 10066"/>
              <a:gd name="connsiteY1" fmla="*/ 0 h 10000"/>
              <a:gd name="connsiteX2" fmla="*/ 10061 w 10066"/>
              <a:gd name="connsiteY2" fmla="*/ 3214 h 10000"/>
              <a:gd name="connsiteX3" fmla="*/ 10061 w 10066"/>
              <a:gd name="connsiteY3" fmla="*/ 10000 h 10000"/>
              <a:gd name="connsiteX4" fmla="*/ 0 w 10066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6" h="10000">
                <a:moveTo>
                  <a:pt x="0" y="10000"/>
                </a:moveTo>
                <a:lnTo>
                  <a:pt x="7611" y="0"/>
                </a:lnTo>
                <a:lnTo>
                  <a:pt x="10061" y="3214"/>
                </a:lnTo>
                <a:cubicBezTo>
                  <a:pt x="10081" y="5484"/>
                  <a:pt x="10041" y="7730"/>
                  <a:pt x="10061" y="10000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566038"/>
            <a:ext cx="8083322" cy="162859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600" b="1" spc="-15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419462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2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pic>
        <p:nvPicPr>
          <p:cNvPr id="7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6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963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ve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/>
          </p:cNvSpPr>
          <p:nvPr userDrawn="1"/>
        </p:nvSpPr>
        <p:spPr bwMode="auto">
          <a:xfrm rot="5400000">
            <a:off x="3613028" y="1326058"/>
            <a:ext cx="4057273" cy="7018698"/>
          </a:xfrm>
          <a:custGeom>
            <a:avLst/>
            <a:gdLst>
              <a:gd name="T0" fmla="*/ 2207 w 2207"/>
              <a:gd name="T1" fmla="*/ 3821 h 3821"/>
              <a:gd name="T2" fmla="*/ 0 w 2207"/>
              <a:gd name="T3" fmla="*/ 0 h 3821"/>
              <a:gd name="T4" fmla="*/ 2207 w 2207"/>
              <a:gd name="T5" fmla="*/ 0 h 3821"/>
              <a:gd name="T6" fmla="*/ 2206 w 2207"/>
              <a:gd name="T7" fmla="*/ 3819 h 3821"/>
              <a:gd name="T8" fmla="*/ 2207 w 2207"/>
              <a:gd name="T9" fmla="*/ 3821 h 3821"/>
              <a:gd name="connsiteX0" fmla="*/ 10000 w 10000"/>
              <a:gd name="connsiteY0" fmla="*/ 10000 h 10000"/>
              <a:gd name="connsiteX1" fmla="*/ 0 w 10000"/>
              <a:gd name="connsiteY1" fmla="*/ 0 h 10000"/>
              <a:gd name="connsiteX2" fmla="*/ 10000 w 10000"/>
              <a:gd name="connsiteY2" fmla="*/ 0 h 10000"/>
              <a:gd name="connsiteX3" fmla="*/ 8420 w 10000"/>
              <a:gd name="connsiteY3" fmla="*/ 7598 h 10000"/>
              <a:gd name="connsiteX4" fmla="*/ 10000 w 10000"/>
              <a:gd name="connsiteY4" fmla="*/ 10000 h 10000"/>
              <a:gd name="connsiteX0" fmla="*/ 7203 w 10000"/>
              <a:gd name="connsiteY0" fmla="*/ 7092 h 7598"/>
              <a:gd name="connsiteX1" fmla="*/ 0 w 10000"/>
              <a:gd name="connsiteY1" fmla="*/ 0 h 7598"/>
              <a:gd name="connsiteX2" fmla="*/ 10000 w 10000"/>
              <a:gd name="connsiteY2" fmla="*/ 0 h 7598"/>
              <a:gd name="connsiteX3" fmla="*/ 8420 w 10000"/>
              <a:gd name="connsiteY3" fmla="*/ 7598 h 7598"/>
              <a:gd name="connsiteX4" fmla="*/ 7203 w 10000"/>
              <a:gd name="connsiteY4" fmla="*/ 7092 h 7598"/>
              <a:gd name="connsiteX0" fmla="*/ 8219 w 10000"/>
              <a:gd name="connsiteY0" fmla="*/ 10811 h 10811"/>
              <a:gd name="connsiteX1" fmla="*/ 0 w 10000"/>
              <a:gd name="connsiteY1" fmla="*/ 0 h 10811"/>
              <a:gd name="connsiteX2" fmla="*/ 10000 w 10000"/>
              <a:gd name="connsiteY2" fmla="*/ 0 h 10811"/>
              <a:gd name="connsiteX3" fmla="*/ 8420 w 10000"/>
              <a:gd name="connsiteY3" fmla="*/ 10000 h 10811"/>
              <a:gd name="connsiteX4" fmla="*/ 8219 w 10000"/>
              <a:gd name="connsiteY4" fmla="*/ 10811 h 10811"/>
              <a:gd name="connsiteX0" fmla="*/ 8219 w 8420"/>
              <a:gd name="connsiteY0" fmla="*/ 10811 h 10811"/>
              <a:gd name="connsiteX1" fmla="*/ 0 w 8420"/>
              <a:gd name="connsiteY1" fmla="*/ 0 h 10811"/>
              <a:gd name="connsiteX2" fmla="*/ 7380 w 8420"/>
              <a:gd name="connsiteY2" fmla="*/ 112 h 10811"/>
              <a:gd name="connsiteX3" fmla="*/ 8420 w 8420"/>
              <a:gd name="connsiteY3" fmla="*/ 10000 h 10811"/>
              <a:gd name="connsiteX4" fmla="*/ 8219 w 8420"/>
              <a:gd name="connsiteY4" fmla="*/ 10811 h 10811"/>
              <a:gd name="connsiteX0" fmla="*/ 9761 w 10000"/>
              <a:gd name="connsiteY0" fmla="*/ 10010 h 10010"/>
              <a:gd name="connsiteX1" fmla="*/ 0 w 10000"/>
              <a:gd name="connsiteY1" fmla="*/ 10 h 10010"/>
              <a:gd name="connsiteX2" fmla="*/ 9761 w 10000"/>
              <a:gd name="connsiteY2" fmla="*/ 0 h 10010"/>
              <a:gd name="connsiteX3" fmla="*/ 10000 w 10000"/>
              <a:gd name="connsiteY3" fmla="*/ 9260 h 10010"/>
              <a:gd name="connsiteX4" fmla="*/ 9761 w 10000"/>
              <a:gd name="connsiteY4" fmla="*/ 10010 h 10010"/>
              <a:gd name="connsiteX0" fmla="*/ 9761 w 9785"/>
              <a:gd name="connsiteY0" fmla="*/ 10010 h 10010"/>
              <a:gd name="connsiteX1" fmla="*/ 0 w 9785"/>
              <a:gd name="connsiteY1" fmla="*/ 10 h 10010"/>
              <a:gd name="connsiteX2" fmla="*/ 9761 w 9785"/>
              <a:gd name="connsiteY2" fmla="*/ 0 h 10010"/>
              <a:gd name="connsiteX3" fmla="*/ 9773 w 9785"/>
              <a:gd name="connsiteY3" fmla="*/ 9063 h 10010"/>
              <a:gd name="connsiteX4" fmla="*/ 9761 w 9785"/>
              <a:gd name="connsiteY4" fmla="*/ 10010 h 1001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12"/>
              <a:gd name="connsiteY0" fmla="*/ 10000 h 10000"/>
              <a:gd name="connsiteX1" fmla="*/ 0 w 10012"/>
              <a:gd name="connsiteY1" fmla="*/ 10 h 10000"/>
              <a:gd name="connsiteX2" fmla="*/ 9975 w 10012"/>
              <a:gd name="connsiteY2" fmla="*/ 0 h 10000"/>
              <a:gd name="connsiteX3" fmla="*/ 9988 w 10012"/>
              <a:gd name="connsiteY3" fmla="*/ 9054 h 10000"/>
              <a:gd name="connsiteX4" fmla="*/ 9975 w 10012"/>
              <a:gd name="connsiteY4" fmla="*/ 10000 h 10000"/>
              <a:gd name="connsiteX0" fmla="*/ 9975 w 9988"/>
              <a:gd name="connsiteY0" fmla="*/ 10000 h 10000"/>
              <a:gd name="connsiteX1" fmla="*/ 0 w 9988"/>
              <a:gd name="connsiteY1" fmla="*/ 10 h 10000"/>
              <a:gd name="connsiteX2" fmla="*/ 9975 w 9988"/>
              <a:gd name="connsiteY2" fmla="*/ 0 h 10000"/>
              <a:gd name="connsiteX3" fmla="*/ 9988 w 9988"/>
              <a:gd name="connsiteY3" fmla="*/ 9054 h 10000"/>
              <a:gd name="connsiteX4" fmla="*/ 9975 w 9988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8" h="10000">
                <a:moveTo>
                  <a:pt x="9975" y="10000"/>
                </a:moveTo>
                <a:lnTo>
                  <a:pt x="0" y="10"/>
                </a:lnTo>
                <a:lnTo>
                  <a:pt x="9975" y="0"/>
                </a:lnTo>
                <a:cubicBezTo>
                  <a:pt x="10003" y="3177"/>
                  <a:pt x="9960" y="5898"/>
                  <a:pt x="9988" y="9054"/>
                </a:cubicBezTo>
                <a:cubicBezTo>
                  <a:pt x="9978" y="9407"/>
                  <a:pt x="9986" y="9667"/>
                  <a:pt x="9975" y="100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 rot="5400000">
            <a:off x="368239" y="4113911"/>
            <a:ext cx="2385298" cy="3121778"/>
          </a:xfrm>
          <a:custGeom>
            <a:avLst/>
            <a:gdLst>
              <a:gd name="T0" fmla="*/ 0 w 2736"/>
              <a:gd name="T1" fmla="*/ 2624 h 2624"/>
              <a:gd name="T2" fmla="*/ 1516 w 2736"/>
              <a:gd name="T3" fmla="*/ 0 h 2624"/>
              <a:gd name="T4" fmla="*/ 2736 w 2736"/>
              <a:gd name="T5" fmla="*/ 2112 h 2624"/>
              <a:gd name="T6" fmla="*/ 2736 w 2736"/>
              <a:gd name="T7" fmla="*/ 2624 h 2624"/>
              <a:gd name="T8" fmla="*/ 0 w 2736"/>
              <a:gd name="T9" fmla="*/ 2624 h 2624"/>
              <a:gd name="connsiteX0" fmla="*/ 0 w 10000"/>
              <a:gd name="connsiteY0" fmla="*/ 10000 h 10000"/>
              <a:gd name="connsiteX1" fmla="*/ 5541 w 10000"/>
              <a:gd name="connsiteY1" fmla="*/ 0 h 10000"/>
              <a:gd name="connsiteX2" fmla="*/ 5742 w 10000"/>
              <a:gd name="connsiteY2" fmla="*/ 398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5541 w 10000"/>
              <a:gd name="connsiteY1" fmla="*/ 0 h 10000"/>
              <a:gd name="connsiteX2" fmla="*/ 7280 w 10000"/>
              <a:gd name="connsiteY2" fmla="*/ 319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7280"/>
              <a:gd name="connsiteY0" fmla="*/ 10000 h 10000"/>
              <a:gd name="connsiteX1" fmla="*/ 5541 w 7280"/>
              <a:gd name="connsiteY1" fmla="*/ 0 h 10000"/>
              <a:gd name="connsiteX2" fmla="*/ 7280 w 7280"/>
              <a:gd name="connsiteY2" fmla="*/ 3191 h 10000"/>
              <a:gd name="connsiteX3" fmla="*/ 6455 w 7280"/>
              <a:gd name="connsiteY3" fmla="*/ 9930 h 10000"/>
              <a:gd name="connsiteX4" fmla="*/ 0 w 7280"/>
              <a:gd name="connsiteY4" fmla="*/ 10000 h 10000"/>
              <a:gd name="connsiteX0" fmla="*/ 0 w 10061"/>
              <a:gd name="connsiteY0" fmla="*/ 10000 h 10000"/>
              <a:gd name="connsiteX1" fmla="*/ 7611 w 10061"/>
              <a:gd name="connsiteY1" fmla="*/ 0 h 10000"/>
              <a:gd name="connsiteX2" fmla="*/ 10000 w 10061"/>
              <a:gd name="connsiteY2" fmla="*/ 3191 h 10000"/>
              <a:gd name="connsiteX3" fmla="*/ 10061 w 10061"/>
              <a:gd name="connsiteY3" fmla="*/ 10000 h 10000"/>
              <a:gd name="connsiteX4" fmla="*/ 0 w 10061"/>
              <a:gd name="connsiteY4" fmla="*/ 10000 h 10000"/>
              <a:gd name="connsiteX0" fmla="*/ 0 w 10066"/>
              <a:gd name="connsiteY0" fmla="*/ 10000 h 10000"/>
              <a:gd name="connsiteX1" fmla="*/ 7611 w 10066"/>
              <a:gd name="connsiteY1" fmla="*/ 0 h 10000"/>
              <a:gd name="connsiteX2" fmla="*/ 10061 w 10066"/>
              <a:gd name="connsiteY2" fmla="*/ 3214 h 10000"/>
              <a:gd name="connsiteX3" fmla="*/ 10061 w 10066"/>
              <a:gd name="connsiteY3" fmla="*/ 10000 h 10000"/>
              <a:gd name="connsiteX4" fmla="*/ 0 w 10066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6" h="10000">
                <a:moveTo>
                  <a:pt x="0" y="10000"/>
                </a:moveTo>
                <a:lnTo>
                  <a:pt x="7611" y="0"/>
                </a:lnTo>
                <a:lnTo>
                  <a:pt x="10061" y="3214"/>
                </a:lnTo>
                <a:cubicBezTo>
                  <a:pt x="10081" y="5484"/>
                  <a:pt x="10041" y="7730"/>
                  <a:pt x="10061" y="10000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566038"/>
            <a:ext cx="8083322" cy="163584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600" b="1" spc="-15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4194630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pic>
        <p:nvPicPr>
          <p:cNvPr id="7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58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76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ver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945332"/>
            <a:ext cx="8083322" cy="21232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600" b="1" spc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506859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pic>
        <p:nvPicPr>
          <p:cNvPr id="7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58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147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ver - dimming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945332"/>
            <a:ext cx="8083322" cy="21232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600" b="1" spc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506859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pic>
        <p:nvPicPr>
          <p:cNvPr id="8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58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815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5" y="5628542"/>
            <a:ext cx="266425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41338" y="1912266"/>
            <a:ext cx="801835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9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cover with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41338" y="1912266"/>
            <a:ext cx="801835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pic>
        <p:nvPicPr>
          <p:cNvPr id="5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5" y="5628542"/>
            <a:ext cx="266425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65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cover with image - dimming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41338" y="1912266"/>
            <a:ext cx="801835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pic>
        <p:nvPicPr>
          <p:cNvPr id="6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5" y="5628542"/>
            <a:ext cx="266425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418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5DB13D-24FD-0641-8100-A6CD964B88B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378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7" r:id="rId1"/>
    <p:sldLayoutId id="2147484839" r:id="rId2"/>
    <p:sldLayoutId id="2147484840" r:id="rId3"/>
    <p:sldLayoutId id="2147484842" r:id="rId4"/>
    <p:sldLayoutId id="2147484843" r:id="rId5"/>
    <p:sldLayoutId id="2147484844" r:id="rId6"/>
    <p:sldLayoutId id="2147484821" r:id="rId7"/>
    <p:sldLayoutId id="2147484847" r:id="rId8"/>
    <p:sldLayoutId id="2147484845" r:id="rId9"/>
    <p:sldLayoutId id="2147484850" r:id="rId10"/>
    <p:sldLayoutId id="2147484848" r:id="rId11"/>
    <p:sldLayoutId id="2147484852" r:id="rId12"/>
    <p:sldLayoutId id="2147484853" r:id="rId13"/>
    <p:sldLayoutId id="2147484854" r:id="rId14"/>
    <p:sldLayoutId id="2147484855" r:id="rId15"/>
    <p:sldLayoutId id="2147484856" r:id="rId16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08253" y="3724265"/>
            <a:ext cx="8083322" cy="2123266"/>
          </a:xfrm>
        </p:spPr>
        <p:txBody>
          <a:bodyPr/>
          <a:lstStyle/>
          <a:p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dirty="0" smtClean="0"/>
              <a:t>Finnish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Education</a:t>
            </a:r>
            <a:br>
              <a:rPr lang="en-US" dirty="0"/>
            </a:br>
            <a:r>
              <a:rPr lang="en-US" dirty="0"/>
              <a:t>         Evaluation </a:t>
            </a:r>
            <a:br>
              <a:rPr lang="en-US" dirty="0"/>
            </a:br>
            <a:r>
              <a:rPr lang="en-US" dirty="0"/>
              <a:t>              Centre</a:t>
            </a:r>
            <a:br>
              <a:rPr lang="en-US" dirty="0"/>
            </a:br>
            <a:endParaRPr lang="fi-FI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41339" y="5554077"/>
            <a:ext cx="5422394" cy="970958"/>
          </a:xfrm>
        </p:spPr>
        <p:txBody>
          <a:bodyPr/>
          <a:lstStyle/>
          <a:p>
            <a:endParaRPr lang="fi-FI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42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61724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b="1" dirty="0" smtClean="0">
                <a:solidFill>
                  <a:srgbClr val="0D93D2"/>
                </a:solidFill>
              </a:rPr>
              <a:t>Evaluation </a:t>
            </a:r>
            <a:r>
              <a:rPr lang="fi-FI" sz="4000" b="1" dirty="0" err="1" smtClean="0">
                <a:solidFill>
                  <a:srgbClr val="0D93D2"/>
                </a:solidFill>
              </a:rPr>
              <a:t>Council</a:t>
            </a:r>
            <a:endParaRPr lang="fi-FI" sz="4000" b="1" dirty="0">
              <a:solidFill>
                <a:srgbClr val="0D93D2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60947" y="1417638"/>
            <a:ext cx="8169441" cy="5185611"/>
          </a:xfrm>
        </p:spPr>
        <p:txBody>
          <a:bodyPr>
            <a:noAutofit/>
          </a:bodyPr>
          <a:lstStyle/>
          <a:p>
            <a:pPr>
              <a:buClr>
                <a:schemeClr val="accent5"/>
              </a:buClr>
            </a:pPr>
            <a:r>
              <a:rPr lang="en-GB" sz="2800" dirty="0" smtClean="0"/>
              <a:t>13 members</a:t>
            </a:r>
          </a:p>
          <a:p>
            <a:pPr>
              <a:buClr>
                <a:schemeClr val="accent5"/>
              </a:buClr>
            </a:pPr>
            <a:r>
              <a:rPr lang="en-GB" sz="2800" dirty="0" smtClean="0"/>
              <a:t>Appointed by the Government</a:t>
            </a:r>
          </a:p>
          <a:p>
            <a:pPr>
              <a:buClr>
                <a:schemeClr val="accent5"/>
              </a:buClr>
            </a:pPr>
            <a:r>
              <a:rPr lang="en-GB" sz="2800" dirty="0" smtClean="0"/>
              <a:t>Four-year terms (current: 2014-2018)</a:t>
            </a:r>
          </a:p>
          <a:p>
            <a:pPr>
              <a:buClr>
                <a:schemeClr val="accent5"/>
              </a:buClr>
            </a:pPr>
            <a:r>
              <a:rPr lang="en-GB" sz="2800" dirty="0" smtClean="0"/>
              <a:t>Supervises and develops FINEEC’s activities</a:t>
            </a:r>
          </a:p>
          <a:p>
            <a:pPr>
              <a:buClr>
                <a:schemeClr val="accent5"/>
              </a:buClr>
            </a:pPr>
            <a:r>
              <a:rPr lang="en-GB" sz="2800" dirty="0" smtClean="0"/>
              <a:t>Participates in strategic planning</a:t>
            </a:r>
          </a:p>
          <a:p>
            <a:pPr>
              <a:buClr>
                <a:schemeClr val="accent5"/>
              </a:buClr>
            </a:pPr>
            <a:r>
              <a:rPr lang="en-GB" sz="2800" dirty="0" smtClean="0"/>
              <a:t>Prepares statements on long-term issues</a:t>
            </a:r>
          </a:p>
          <a:p>
            <a:pPr>
              <a:buClr>
                <a:schemeClr val="accent5"/>
              </a:buClr>
            </a:pPr>
            <a:r>
              <a:rPr lang="en-GB" sz="2800" b="1" dirty="0" smtClean="0"/>
              <a:t>Prepares the National Plan for Education Evaluation</a:t>
            </a:r>
          </a:p>
          <a:p>
            <a:pPr>
              <a:buClr>
                <a:schemeClr val="accent5"/>
              </a:buClr>
            </a:pPr>
            <a:r>
              <a:rPr lang="en-GB" sz="2800" dirty="0" smtClean="0"/>
              <a:t>Approves evaluation project plans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6481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 txBox="1">
            <a:spLocks/>
          </p:cNvSpPr>
          <p:nvPr/>
        </p:nvSpPr>
        <p:spPr>
          <a:xfrm>
            <a:off x="457200" y="191911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fi-FI" sz="4000" b="1" dirty="0" err="1" smtClean="0">
                <a:solidFill>
                  <a:schemeClr val="tx2"/>
                </a:solidFill>
                <a:latin typeface="Georgia" panose="02040502050405020303" pitchFamily="18" charset="0"/>
              </a:rPr>
              <a:t>Higher</a:t>
            </a:r>
            <a:r>
              <a:rPr lang="fi-FI" sz="40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fi-FI" sz="4000" b="1" dirty="0" err="1" smtClean="0">
                <a:solidFill>
                  <a:schemeClr val="tx2"/>
                </a:solidFill>
                <a:latin typeface="Georgia" panose="02040502050405020303" pitchFamily="18" charset="0"/>
              </a:rPr>
              <a:t>Education</a:t>
            </a:r>
            <a:r>
              <a:rPr lang="fi-FI" sz="40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 Evaluation </a:t>
            </a:r>
            <a:r>
              <a:rPr lang="fi-FI" sz="4000" b="1" dirty="0" err="1" smtClean="0">
                <a:solidFill>
                  <a:schemeClr val="tx2"/>
                </a:solidFill>
                <a:latin typeface="Georgia" panose="02040502050405020303" pitchFamily="18" charset="0"/>
              </a:rPr>
              <a:t>Committee</a:t>
            </a:r>
            <a:endParaRPr lang="fi-FI" sz="40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5" name="Sisällön paikkamerkki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/>
              </a:buClr>
            </a:pPr>
            <a:r>
              <a:rPr lang="fi-FI" sz="2800" dirty="0" smtClean="0">
                <a:latin typeface="Georgia" panose="02040502050405020303" pitchFamily="18" charset="0"/>
              </a:rPr>
              <a:t>9 </a:t>
            </a:r>
            <a:r>
              <a:rPr lang="fi-FI" sz="2800" dirty="0" err="1" smtClean="0">
                <a:latin typeface="Georgia" panose="02040502050405020303" pitchFamily="18" charset="0"/>
              </a:rPr>
              <a:t>members</a:t>
            </a:r>
            <a:r>
              <a:rPr lang="fi-FI" sz="2800" dirty="0" smtClean="0">
                <a:latin typeface="Georgia" panose="02040502050405020303" pitchFamily="18" charset="0"/>
              </a:rPr>
              <a:t> (of </a:t>
            </a:r>
            <a:r>
              <a:rPr lang="fi-FI" sz="2800" dirty="0" err="1" smtClean="0">
                <a:latin typeface="Georgia" panose="02040502050405020303" pitchFamily="18" charset="0"/>
              </a:rPr>
              <a:t>whom</a:t>
            </a:r>
            <a:r>
              <a:rPr lang="fi-FI" sz="2800" dirty="0" smtClean="0">
                <a:latin typeface="Georgia" panose="02040502050405020303" pitchFamily="18" charset="0"/>
              </a:rPr>
              <a:t> 3 </a:t>
            </a:r>
            <a:r>
              <a:rPr lang="fi-FI" sz="2800" dirty="0" err="1" smtClean="0">
                <a:latin typeface="Georgia" panose="02040502050405020303" pitchFamily="18" charset="0"/>
              </a:rPr>
              <a:t>are</a:t>
            </a:r>
            <a:r>
              <a:rPr lang="fi-FI" sz="2800" dirty="0" smtClean="0">
                <a:latin typeface="Georgia" panose="02040502050405020303" pitchFamily="18" charset="0"/>
              </a:rPr>
              <a:t> </a:t>
            </a:r>
            <a:r>
              <a:rPr lang="fi-FI" sz="2800" dirty="0" err="1" smtClean="0">
                <a:latin typeface="Georgia" panose="02040502050405020303" pitchFamily="18" charset="0"/>
              </a:rPr>
              <a:t>also</a:t>
            </a:r>
            <a:r>
              <a:rPr lang="fi-FI" sz="2800" dirty="0" smtClean="0">
                <a:latin typeface="Georgia" panose="02040502050405020303" pitchFamily="18" charset="0"/>
              </a:rPr>
              <a:t> </a:t>
            </a:r>
            <a:r>
              <a:rPr lang="fi-FI" sz="2800" dirty="0" err="1" smtClean="0">
                <a:latin typeface="Georgia" panose="02040502050405020303" pitchFamily="18" charset="0"/>
              </a:rPr>
              <a:t>members</a:t>
            </a:r>
            <a:r>
              <a:rPr lang="fi-FI" sz="2800" dirty="0" smtClean="0">
                <a:latin typeface="Georgia" panose="02040502050405020303" pitchFamily="18" charset="0"/>
              </a:rPr>
              <a:t> of </a:t>
            </a:r>
            <a:r>
              <a:rPr lang="fi-FI" sz="2800" dirty="0" err="1" smtClean="0">
                <a:latin typeface="Georgia" panose="02040502050405020303" pitchFamily="18" charset="0"/>
              </a:rPr>
              <a:t>the</a:t>
            </a:r>
            <a:r>
              <a:rPr lang="fi-FI" sz="2800" dirty="0" smtClean="0">
                <a:latin typeface="Georgia" panose="02040502050405020303" pitchFamily="18" charset="0"/>
              </a:rPr>
              <a:t> Evaluation </a:t>
            </a:r>
            <a:r>
              <a:rPr lang="fi-FI" sz="2800" dirty="0" err="1" smtClean="0">
                <a:latin typeface="Georgia" panose="02040502050405020303" pitchFamily="18" charset="0"/>
              </a:rPr>
              <a:t>Council</a:t>
            </a:r>
            <a:r>
              <a:rPr lang="fi-FI" sz="2800" dirty="0" smtClean="0">
                <a:latin typeface="Georgia" panose="02040502050405020303" pitchFamily="18" charset="0"/>
              </a:rPr>
              <a:t>)</a:t>
            </a:r>
          </a:p>
          <a:p>
            <a:pPr>
              <a:buClr>
                <a:schemeClr val="accent5"/>
              </a:buClr>
            </a:pPr>
            <a:r>
              <a:rPr lang="fi-FI" sz="2800" dirty="0" err="1" smtClean="0">
                <a:latin typeface="Georgia" panose="02040502050405020303" pitchFamily="18" charset="0"/>
              </a:rPr>
              <a:t>Four</a:t>
            </a:r>
            <a:r>
              <a:rPr lang="fi-FI" sz="2800" dirty="0" err="1">
                <a:latin typeface="Georgia" panose="02040502050405020303" pitchFamily="18" charset="0"/>
              </a:rPr>
              <a:t>-</a:t>
            </a:r>
            <a:r>
              <a:rPr lang="fi-FI" sz="2800" dirty="0" err="1" smtClean="0">
                <a:latin typeface="Georgia" panose="02040502050405020303" pitchFamily="18" charset="0"/>
              </a:rPr>
              <a:t>year</a:t>
            </a:r>
            <a:r>
              <a:rPr lang="fi-FI" sz="2800" dirty="0" smtClean="0">
                <a:latin typeface="Georgia" panose="02040502050405020303" pitchFamily="18" charset="0"/>
              </a:rPr>
              <a:t> </a:t>
            </a:r>
            <a:r>
              <a:rPr lang="fi-FI" sz="2800" dirty="0" err="1" smtClean="0">
                <a:latin typeface="Georgia" panose="02040502050405020303" pitchFamily="18" charset="0"/>
              </a:rPr>
              <a:t>terms</a:t>
            </a:r>
            <a:r>
              <a:rPr lang="fi-FI" sz="2800" dirty="0">
                <a:latin typeface="Georgia" panose="02040502050405020303" pitchFamily="18" charset="0"/>
              </a:rPr>
              <a:t> </a:t>
            </a:r>
            <a:r>
              <a:rPr lang="fi-FI" sz="2800" dirty="0" smtClean="0">
                <a:latin typeface="Georgia" panose="02040502050405020303" pitchFamily="18" charset="0"/>
              </a:rPr>
              <a:t>(</a:t>
            </a:r>
            <a:r>
              <a:rPr lang="fi-FI" sz="2800" dirty="0" err="1" smtClean="0">
                <a:latin typeface="Georgia" panose="02040502050405020303" pitchFamily="18" charset="0"/>
              </a:rPr>
              <a:t>current</a:t>
            </a:r>
            <a:r>
              <a:rPr lang="fi-FI" sz="2800" dirty="0" smtClean="0">
                <a:latin typeface="Georgia" panose="02040502050405020303" pitchFamily="18" charset="0"/>
              </a:rPr>
              <a:t>: 2014-2018)</a:t>
            </a:r>
          </a:p>
          <a:p>
            <a:pPr>
              <a:buClr>
                <a:schemeClr val="accent5"/>
              </a:buClr>
            </a:pPr>
            <a:r>
              <a:rPr lang="fi-FI" sz="2800" dirty="0" err="1" smtClean="0">
                <a:latin typeface="Georgia" panose="02040502050405020303" pitchFamily="18" charset="0"/>
              </a:rPr>
              <a:t>Appointed</a:t>
            </a:r>
            <a:r>
              <a:rPr lang="fi-FI" sz="2800" dirty="0" smtClean="0">
                <a:latin typeface="Georgia" panose="02040502050405020303" pitchFamily="18" charset="0"/>
              </a:rPr>
              <a:t> </a:t>
            </a:r>
            <a:r>
              <a:rPr lang="fi-FI" sz="2800" dirty="0" err="1" smtClean="0">
                <a:latin typeface="Georgia" panose="02040502050405020303" pitchFamily="18" charset="0"/>
              </a:rPr>
              <a:t>by</a:t>
            </a:r>
            <a:r>
              <a:rPr lang="fi-FI" sz="2800" dirty="0" smtClean="0">
                <a:latin typeface="Georgia" panose="02040502050405020303" pitchFamily="18" charset="0"/>
              </a:rPr>
              <a:t> </a:t>
            </a:r>
            <a:r>
              <a:rPr lang="fi-FI" sz="2800" dirty="0" err="1" smtClean="0">
                <a:latin typeface="Georgia" panose="02040502050405020303" pitchFamily="18" charset="0"/>
              </a:rPr>
              <a:t>the</a:t>
            </a:r>
            <a:r>
              <a:rPr lang="fi-FI" sz="2800" dirty="0" smtClean="0">
                <a:latin typeface="Georgia" panose="02040502050405020303" pitchFamily="18" charset="0"/>
              </a:rPr>
              <a:t> </a:t>
            </a:r>
            <a:r>
              <a:rPr lang="fi-FI" sz="2800" dirty="0" err="1" smtClean="0">
                <a:latin typeface="Georgia" panose="02040502050405020303" pitchFamily="18" charset="0"/>
              </a:rPr>
              <a:t>Ministry</a:t>
            </a:r>
            <a:r>
              <a:rPr lang="fi-FI" sz="2800" dirty="0" smtClean="0">
                <a:latin typeface="Georgia" panose="02040502050405020303" pitchFamily="18" charset="0"/>
              </a:rPr>
              <a:t> of </a:t>
            </a:r>
            <a:r>
              <a:rPr lang="fi-FI" sz="2800" dirty="0" err="1" smtClean="0">
                <a:latin typeface="Georgia" panose="02040502050405020303" pitchFamily="18" charset="0"/>
              </a:rPr>
              <a:t>Education</a:t>
            </a:r>
            <a:r>
              <a:rPr lang="fi-FI" sz="2800" dirty="0" smtClean="0">
                <a:latin typeface="Georgia" panose="02040502050405020303" pitchFamily="18" charset="0"/>
              </a:rPr>
              <a:t> and Culture</a:t>
            </a:r>
          </a:p>
          <a:p>
            <a:pPr>
              <a:buClr>
                <a:schemeClr val="accent5"/>
              </a:buClr>
            </a:pPr>
            <a:r>
              <a:rPr lang="fi-FI" sz="2800" dirty="0" err="1" smtClean="0">
                <a:latin typeface="Georgia" panose="02040502050405020303" pitchFamily="18" charset="0"/>
              </a:rPr>
              <a:t>Makes</a:t>
            </a:r>
            <a:r>
              <a:rPr lang="fi-FI" sz="2800" dirty="0" smtClean="0">
                <a:latin typeface="Georgia" panose="02040502050405020303" pitchFamily="18" charset="0"/>
              </a:rPr>
              <a:t> </a:t>
            </a:r>
            <a:r>
              <a:rPr lang="fi-FI" sz="2800" dirty="0" err="1" smtClean="0">
                <a:latin typeface="Georgia" panose="02040502050405020303" pitchFamily="18" charset="0"/>
              </a:rPr>
              <a:t>decisions</a:t>
            </a:r>
            <a:r>
              <a:rPr lang="fi-FI" sz="2800" dirty="0" smtClean="0">
                <a:latin typeface="Georgia" panose="02040502050405020303" pitchFamily="18" charset="0"/>
              </a:rPr>
              <a:t> on:</a:t>
            </a:r>
          </a:p>
          <a:p>
            <a:pPr lvl="1">
              <a:buClr>
                <a:schemeClr val="accent5"/>
              </a:buClr>
            </a:pPr>
            <a:r>
              <a:rPr lang="fi-FI" dirty="0" smtClean="0">
                <a:latin typeface="Georgia" panose="02040502050405020303" pitchFamily="18" charset="0"/>
              </a:rPr>
              <a:t>Evaluation </a:t>
            </a:r>
            <a:r>
              <a:rPr lang="fi-FI" dirty="0" err="1" smtClean="0">
                <a:latin typeface="Georgia" panose="02040502050405020303" pitchFamily="18" charset="0"/>
              </a:rPr>
              <a:t>project</a:t>
            </a:r>
            <a:r>
              <a:rPr lang="fi-FI" dirty="0" smtClean="0">
                <a:latin typeface="Georgia" panose="02040502050405020303" pitchFamily="18" charset="0"/>
              </a:rPr>
              <a:t> </a:t>
            </a:r>
            <a:r>
              <a:rPr lang="fi-FI" dirty="0" err="1" smtClean="0">
                <a:latin typeface="Georgia" panose="02040502050405020303" pitchFamily="18" charset="0"/>
              </a:rPr>
              <a:t>plans</a:t>
            </a:r>
            <a:endParaRPr lang="fi-FI" dirty="0" smtClean="0">
              <a:latin typeface="Georgia" panose="02040502050405020303" pitchFamily="18" charset="0"/>
            </a:endParaRPr>
          </a:p>
          <a:p>
            <a:pPr lvl="1">
              <a:buClr>
                <a:schemeClr val="accent5"/>
              </a:buClr>
            </a:pPr>
            <a:r>
              <a:rPr lang="fi-FI" dirty="0" err="1" smtClean="0">
                <a:latin typeface="Georgia" panose="02040502050405020303" pitchFamily="18" charset="0"/>
              </a:rPr>
              <a:t>The</a:t>
            </a:r>
            <a:r>
              <a:rPr lang="fi-FI" dirty="0" smtClean="0">
                <a:latin typeface="Georgia" panose="02040502050405020303" pitchFamily="18" charset="0"/>
              </a:rPr>
              <a:t> composition of </a:t>
            </a:r>
            <a:r>
              <a:rPr lang="fi-FI" dirty="0" err="1" smtClean="0">
                <a:latin typeface="Georgia" panose="02040502050405020303" pitchFamily="18" charset="0"/>
              </a:rPr>
              <a:t>planning</a:t>
            </a:r>
            <a:r>
              <a:rPr lang="fi-FI" dirty="0" smtClean="0">
                <a:latin typeface="Georgia" panose="02040502050405020303" pitchFamily="18" charset="0"/>
              </a:rPr>
              <a:t> and </a:t>
            </a:r>
            <a:r>
              <a:rPr lang="fi-FI" dirty="0" err="1" smtClean="0">
                <a:latin typeface="Georgia" panose="02040502050405020303" pitchFamily="18" charset="0"/>
              </a:rPr>
              <a:t>evaluation</a:t>
            </a:r>
            <a:r>
              <a:rPr lang="fi-FI" dirty="0" smtClean="0">
                <a:latin typeface="Georgia" panose="02040502050405020303" pitchFamily="18" charset="0"/>
              </a:rPr>
              <a:t> </a:t>
            </a:r>
            <a:r>
              <a:rPr lang="fi-FI" dirty="0" err="1" smtClean="0">
                <a:latin typeface="Georgia" panose="02040502050405020303" pitchFamily="18" charset="0"/>
              </a:rPr>
              <a:t>teams</a:t>
            </a:r>
            <a:endParaRPr lang="fi-FI" dirty="0" smtClean="0">
              <a:latin typeface="Georgia" panose="02040502050405020303" pitchFamily="18" charset="0"/>
            </a:endParaRPr>
          </a:p>
          <a:p>
            <a:pPr lvl="1">
              <a:buClr>
                <a:schemeClr val="accent5"/>
              </a:buClr>
            </a:pPr>
            <a:r>
              <a:rPr lang="fi-FI" dirty="0" err="1" smtClean="0">
                <a:latin typeface="Georgia" panose="02040502050405020303" pitchFamily="18" charset="0"/>
              </a:rPr>
              <a:t>Approval</a:t>
            </a:r>
            <a:r>
              <a:rPr lang="fi-FI" dirty="0" smtClean="0">
                <a:latin typeface="Georgia" panose="02040502050405020303" pitchFamily="18" charset="0"/>
              </a:rPr>
              <a:t> of </a:t>
            </a:r>
            <a:r>
              <a:rPr lang="fi-FI" dirty="0" err="1" smtClean="0">
                <a:latin typeface="Georgia" panose="02040502050405020303" pitchFamily="18" charset="0"/>
              </a:rPr>
              <a:t>the</a:t>
            </a:r>
            <a:r>
              <a:rPr lang="fi-FI" dirty="0" smtClean="0">
                <a:latin typeface="Georgia" panose="02040502050405020303" pitchFamily="18" charset="0"/>
              </a:rPr>
              <a:t> </a:t>
            </a:r>
            <a:r>
              <a:rPr lang="fi-FI" dirty="0" err="1" smtClean="0">
                <a:latin typeface="Georgia" panose="02040502050405020303" pitchFamily="18" charset="0"/>
              </a:rPr>
              <a:t>final</a:t>
            </a:r>
            <a:r>
              <a:rPr lang="fi-FI" dirty="0" smtClean="0">
                <a:latin typeface="Georgia" panose="02040502050405020303" pitchFamily="18" charset="0"/>
              </a:rPr>
              <a:t> </a:t>
            </a:r>
            <a:r>
              <a:rPr lang="fi-FI" dirty="0" err="1" smtClean="0">
                <a:latin typeface="Georgia" panose="02040502050405020303" pitchFamily="18" charset="0"/>
              </a:rPr>
              <a:t>results</a:t>
            </a:r>
            <a:endParaRPr lang="fi-FI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40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41338" y="2296088"/>
            <a:ext cx="8018355" cy="1971112"/>
          </a:xfrm>
        </p:spPr>
        <p:txBody>
          <a:bodyPr/>
          <a:lstStyle/>
          <a:p>
            <a:pPr algn="ctr"/>
            <a:r>
              <a:rPr lang="fi-FI" sz="4400" dirty="0" err="1" smtClean="0">
                <a:latin typeface="+mn-lt"/>
              </a:rPr>
              <a:t>FINEEC’s</a:t>
            </a:r>
            <a:r>
              <a:rPr lang="fi-FI" sz="4400" dirty="0" smtClean="0">
                <a:latin typeface="+mn-lt"/>
              </a:rPr>
              <a:t> </a:t>
            </a:r>
            <a:r>
              <a:rPr lang="fi-FI" sz="4400" dirty="0" err="1">
                <a:latin typeface="+mn-lt"/>
              </a:rPr>
              <a:t>s</a:t>
            </a:r>
            <a:r>
              <a:rPr lang="fi-FI" sz="4400" dirty="0" err="1" smtClean="0">
                <a:latin typeface="+mn-lt"/>
              </a:rPr>
              <a:t>trategy</a:t>
            </a:r>
            <a:r>
              <a:rPr lang="fi-FI" sz="4400" dirty="0" smtClean="0">
                <a:latin typeface="+mn-lt"/>
              </a:rPr>
              <a:t>: </a:t>
            </a:r>
            <a:br>
              <a:rPr lang="fi-FI" sz="4400" dirty="0" smtClean="0">
                <a:latin typeface="+mn-lt"/>
              </a:rPr>
            </a:br>
            <a:r>
              <a:rPr lang="fi-FI" sz="4400" dirty="0">
                <a:latin typeface="+mn-lt"/>
              </a:rPr>
              <a:t/>
            </a:r>
            <a:br>
              <a:rPr lang="fi-FI" sz="4400" dirty="0">
                <a:latin typeface="+mn-lt"/>
              </a:rPr>
            </a:br>
            <a:r>
              <a:rPr lang="fi-FI" sz="4400" dirty="0" err="1" smtClean="0">
                <a:latin typeface="+mn-lt"/>
              </a:rPr>
              <a:t>Foresight</a:t>
            </a:r>
            <a:r>
              <a:rPr lang="fi-FI" sz="4400" dirty="0" smtClean="0">
                <a:latin typeface="+mn-lt"/>
              </a:rPr>
              <a:t> and </a:t>
            </a:r>
            <a:r>
              <a:rPr lang="fi-FI" sz="4400" dirty="0" err="1" smtClean="0">
                <a:latin typeface="+mn-lt"/>
              </a:rPr>
              <a:t>effective</a:t>
            </a:r>
            <a:r>
              <a:rPr lang="fi-FI" sz="4400" dirty="0" smtClean="0">
                <a:latin typeface="+mn-lt"/>
              </a:rPr>
              <a:t> </a:t>
            </a:r>
            <a:r>
              <a:rPr lang="fi-FI" sz="4400" dirty="0" err="1" smtClean="0">
                <a:latin typeface="+mn-lt"/>
              </a:rPr>
              <a:t>evaluation</a:t>
            </a:r>
            <a:r>
              <a:rPr lang="fi-FI" sz="4400" dirty="0">
                <a:latin typeface="+mn-lt"/>
              </a:rPr>
              <a:t> </a:t>
            </a:r>
            <a:r>
              <a:rPr lang="fi-FI" sz="4400" dirty="0" smtClean="0">
                <a:latin typeface="+mn-lt"/>
              </a:rPr>
              <a:t>2020</a:t>
            </a:r>
            <a:r>
              <a:rPr lang="fi-FI" dirty="0" smtClean="0">
                <a:latin typeface="+mn-lt"/>
              </a:rPr>
              <a:t> </a:t>
            </a:r>
            <a:endParaRPr lang="fi-FI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29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41" y="0"/>
            <a:ext cx="68661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1143000"/>
          </a:xfrm>
        </p:spPr>
        <p:txBody>
          <a:bodyPr/>
          <a:lstStyle/>
          <a:p>
            <a:r>
              <a:rPr lang="fi-FI" sz="4000" b="1" dirty="0" err="1" smtClean="0">
                <a:solidFill>
                  <a:srgbClr val="0D93D2"/>
                </a:solidFill>
              </a:rPr>
              <a:t>The</a:t>
            </a:r>
            <a:r>
              <a:rPr lang="fi-FI" sz="4000" b="1" dirty="0" smtClean="0">
                <a:solidFill>
                  <a:srgbClr val="0D93D2"/>
                </a:solidFill>
              </a:rPr>
              <a:t> </a:t>
            </a:r>
            <a:r>
              <a:rPr lang="fi-FI" sz="4000" b="1" dirty="0" err="1" smtClean="0">
                <a:solidFill>
                  <a:srgbClr val="0D93D2"/>
                </a:solidFill>
              </a:rPr>
              <a:t>strategic</a:t>
            </a:r>
            <a:r>
              <a:rPr lang="fi-FI" sz="4000" b="1" dirty="0" smtClean="0">
                <a:solidFill>
                  <a:srgbClr val="0D93D2"/>
                </a:solidFill>
              </a:rPr>
              <a:t> </a:t>
            </a:r>
            <a:r>
              <a:rPr lang="fi-FI" sz="4000" b="1" dirty="0" err="1">
                <a:solidFill>
                  <a:srgbClr val="0D93D2"/>
                </a:solidFill>
              </a:rPr>
              <a:t>goals</a:t>
            </a:r>
            <a:r>
              <a:rPr lang="fi-FI" sz="4000" b="1" dirty="0">
                <a:solidFill>
                  <a:srgbClr val="0D93D2"/>
                </a:solidFill>
              </a:rPr>
              <a:t> of FINEEC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5500" y="1585912"/>
            <a:ext cx="8229600" cy="4525963"/>
          </a:xfrm>
        </p:spPr>
        <p:txBody>
          <a:bodyPr/>
          <a:lstStyle/>
          <a:p>
            <a:pPr>
              <a:buClr>
                <a:schemeClr val="accent5"/>
              </a:buClr>
            </a:pPr>
            <a:r>
              <a:rPr lang="en-GB" sz="3600" dirty="0" smtClean="0"/>
              <a:t>Impact </a:t>
            </a:r>
          </a:p>
          <a:p>
            <a:pPr>
              <a:buClr>
                <a:schemeClr val="accent5"/>
              </a:buClr>
            </a:pPr>
            <a:r>
              <a:rPr lang="en-GB" sz="3600" dirty="0" smtClean="0"/>
              <a:t>Efficiency </a:t>
            </a:r>
          </a:p>
          <a:p>
            <a:pPr>
              <a:buClr>
                <a:schemeClr val="accent5"/>
              </a:buClr>
            </a:pPr>
            <a:r>
              <a:rPr lang="en-GB" sz="3600" dirty="0" smtClean="0"/>
              <a:t>Competence of personnel </a:t>
            </a:r>
          </a:p>
          <a:p>
            <a:pPr>
              <a:buClr>
                <a:schemeClr val="accent5"/>
              </a:buClr>
            </a:pPr>
            <a:r>
              <a:rPr lang="en-GB" sz="3600" dirty="0" smtClean="0"/>
              <a:t>Development </a:t>
            </a:r>
          </a:p>
          <a:p>
            <a:pPr>
              <a:buClr>
                <a:schemeClr val="accent5"/>
              </a:buClr>
            </a:pPr>
            <a:r>
              <a:rPr lang="en-GB" sz="3600" dirty="0" smtClean="0"/>
              <a:t>Reputation </a:t>
            </a:r>
          </a:p>
          <a:p>
            <a:pPr>
              <a:buClr>
                <a:schemeClr val="accent5"/>
              </a:buClr>
            </a:pPr>
            <a:r>
              <a:rPr lang="en-GB" sz="3600" dirty="0" smtClean="0"/>
              <a:t>Accuracy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40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Isosceles Triangle 39"/>
          <p:cNvSpPr/>
          <p:nvPr/>
        </p:nvSpPr>
        <p:spPr>
          <a:xfrm rot="10800000">
            <a:off x="2128116" y="3437883"/>
            <a:ext cx="3266212" cy="2799429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Isosceles Triangle 40"/>
          <p:cNvSpPr/>
          <p:nvPr/>
        </p:nvSpPr>
        <p:spPr>
          <a:xfrm>
            <a:off x="3868664" y="3437883"/>
            <a:ext cx="3266212" cy="2799429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" name="Isosceles Triangle 38"/>
          <p:cNvSpPr/>
          <p:nvPr/>
        </p:nvSpPr>
        <p:spPr>
          <a:xfrm rot="10800000">
            <a:off x="5621880" y="3437883"/>
            <a:ext cx="3266212" cy="2799429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Isosceles Triangle 36"/>
          <p:cNvSpPr/>
          <p:nvPr/>
        </p:nvSpPr>
        <p:spPr>
          <a:xfrm>
            <a:off x="5597715" y="557562"/>
            <a:ext cx="3266212" cy="2799429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Isosceles Triangle 37"/>
          <p:cNvSpPr/>
          <p:nvPr/>
        </p:nvSpPr>
        <p:spPr>
          <a:xfrm rot="10800000">
            <a:off x="3857167" y="557562"/>
            <a:ext cx="3266212" cy="2799429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09227" y="179388"/>
            <a:ext cx="3276923" cy="1195387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i-FI" sz="36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Strategic </a:t>
            </a:r>
            <a:r>
              <a:rPr lang="fi-FI" sz="3600" b="1" dirty="0" err="1" smtClean="0">
                <a:solidFill>
                  <a:schemeClr val="accent1"/>
                </a:solidFill>
                <a:latin typeface="Georgia" panose="02040502050405020303" pitchFamily="18" charset="0"/>
              </a:rPr>
              <a:t>goals</a:t>
            </a:r>
            <a:endParaRPr lang="fi-FI" sz="3600" b="1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 rot="18000000">
            <a:off x="2360368" y="1775394"/>
            <a:ext cx="904330" cy="255947"/>
          </a:xfrm>
          <a:prstGeom prst="rect">
            <a:avLst/>
          </a:prstGeom>
          <a:solidFill>
            <a:schemeClr val="accent5"/>
          </a:solidFill>
          <a:ln w="12700">
            <a:noFill/>
          </a:ln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fi-FI" sz="1300" b="1" dirty="0" err="1" smtClean="0">
                <a:solidFill>
                  <a:schemeClr val="bg1"/>
                </a:solidFill>
                <a:latin typeface="+mj-lt"/>
                <a:cs typeface="Georgia" charset="0"/>
              </a:rPr>
              <a:t>Accuracy</a:t>
            </a:r>
            <a:endParaRPr lang="fi-FI" sz="1300" b="1" dirty="0">
              <a:solidFill>
                <a:schemeClr val="bg1"/>
              </a:solidFill>
              <a:latin typeface="+mj-lt"/>
              <a:cs typeface="Georgia" charset="0"/>
            </a:endParaRP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4850969" y="323850"/>
            <a:ext cx="1247614" cy="233711"/>
          </a:xfrm>
          <a:prstGeom prst="rect">
            <a:avLst/>
          </a:prstGeom>
          <a:solidFill>
            <a:schemeClr val="accent5"/>
          </a:solidFill>
          <a:ln w="12700">
            <a:noFill/>
          </a:ln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fi-FI" sz="1300" b="1" dirty="0" err="1" smtClean="0">
                <a:solidFill>
                  <a:schemeClr val="bg1"/>
                </a:solidFill>
                <a:latin typeface="+mj-lt"/>
                <a:cs typeface="Georgia" charset="0"/>
              </a:rPr>
              <a:t>Impact</a:t>
            </a:r>
            <a:endParaRPr lang="fi-FI" sz="1300" b="1" dirty="0">
              <a:solidFill>
                <a:schemeClr val="bg1"/>
              </a:solidFill>
              <a:latin typeface="+mj-lt"/>
              <a:cs typeface="Georgia" charset="0"/>
            </a:endParaRP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 rot="3600000">
            <a:off x="7625185" y="1736607"/>
            <a:ext cx="1001156" cy="241964"/>
          </a:xfrm>
          <a:prstGeom prst="rect">
            <a:avLst/>
          </a:prstGeom>
          <a:solidFill>
            <a:schemeClr val="accent5"/>
          </a:solidFill>
          <a:ln w="12700">
            <a:noFill/>
          </a:ln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fi-FI" sz="1300" b="1" dirty="0" err="1" smtClean="0">
                <a:solidFill>
                  <a:schemeClr val="bg1"/>
                </a:solidFill>
                <a:latin typeface="+mj-lt"/>
                <a:cs typeface="Georgia" charset="0"/>
              </a:rPr>
              <a:t>Efficiency</a:t>
            </a:r>
            <a:endParaRPr lang="fi-FI" sz="1300" b="1" dirty="0">
              <a:solidFill>
                <a:schemeClr val="bg1"/>
              </a:solidFill>
              <a:latin typeface="+mj-lt"/>
              <a:cs typeface="Georgia" charset="0"/>
            </a:endParaRP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 rot="18000000">
            <a:off x="7088788" y="4821486"/>
            <a:ext cx="2130903" cy="266453"/>
          </a:xfrm>
          <a:prstGeom prst="rect">
            <a:avLst/>
          </a:prstGeom>
          <a:solidFill>
            <a:schemeClr val="accent5"/>
          </a:solidFill>
          <a:ln w="12700">
            <a:noFill/>
          </a:ln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fi-FI" sz="1300" b="1" dirty="0" err="1" smtClean="0">
                <a:solidFill>
                  <a:schemeClr val="bg1"/>
                </a:solidFill>
                <a:latin typeface="+mj-lt"/>
                <a:cs typeface="Georgia" charset="0"/>
              </a:rPr>
              <a:t>Competence</a:t>
            </a:r>
            <a:r>
              <a:rPr lang="fi-FI" sz="1300" b="1" dirty="0" smtClean="0">
                <a:solidFill>
                  <a:schemeClr val="bg1"/>
                </a:solidFill>
                <a:latin typeface="+mj-lt"/>
                <a:cs typeface="Georgia" charset="0"/>
              </a:rPr>
              <a:t> of </a:t>
            </a:r>
            <a:r>
              <a:rPr lang="fi-FI" sz="1300" b="1" dirty="0" err="1" smtClean="0">
                <a:solidFill>
                  <a:schemeClr val="bg1"/>
                </a:solidFill>
                <a:latin typeface="+mj-lt"/>
                <a:cs typeface="Georgia" charset="0"/>
              </a:rPr>
              <a:t>personnel</a:t>
            </a:r>
            <a:r>
              <a:rPr lang="fi-FI" sz="1300" b="1" dirty="0" smtClean="0">
                <a:solidFill>
                  <a:schemeClr val="bg1"/>
                </a:solidFill>
                <a:latin typeface="+mj-lt"/>
                <a:cs typeface="Georgia" charset="0"/>
              </a:rPr>
              <a:t> </a:t>
            </a:r>
            <a:endParaRPr lang="fi-FI" sz="1300" b="1" dirty="0">
              <a:solidFill>
                <a:schemeClr val="bg1"/>
              </a:solidFill>
              <a:latin typeface="+mj-lt"/>
              <a:cs typeface="Georgia" charset="0"/>
            </a:endParaRP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4860032" y="6237312"/>
            <a:ext cx="1296144" cy="288032"/>
          </a:xfrm>
          <a:prstGeom prst="rect">
            <a:avLst/>
          </a:prstGeom>
          <a:solidFill>
            <a:schemeClr val="accent5"/>
          </a:solidFill>
          <a:ln w="12700">
            <a:noFill/>
          </a:ln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fi-FI" sz="1300" b="1" dirty="0" err="1" smtClean="0">
                <a:solidFill>
                  <a:schemeClr val="bg1"/>
                </a:solidFill>
                <a:latin typeface="+mj-lt"/>
                <a:cs typeface="Georgia" charset="0"/>
              </a:rPr>
              <a:t>Development</a:t>
            </a:r>
            <a:endParaRPr lang="fi-FI" sz="1300" b="1" dirty="0">
              <a:solidFill>
                <a:schemeClr val="bg1"/>
              </a:solidFill>
              <a:latin typeface="+mj-lt"/>
              <a:cs typeface="Georgia" charset="0"/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 rot="3600000">
            <a:off x="2258418" y="4760157"/>
            <a:ext cx="1130758" cy="263864"/>
          </a:xfrm>
          <a:prstGeom prst="rect">
            <a:avLst/>
          </a:prstGeom>
          <a:solidFill>
            <a:schemeClr val="accent5"/>
          </a:solidFill>
          <a:ln w="12700">
            <a:noFill/>
          </a:ln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fi-FI" sz="1300" b="1" dirty="0" err="1" smtClean="0">
                <a:solidFill>
                  <a:schemeClr val="bg1"/>
                </a:solidFill>
                <a:latin typeface="+mj-lt"/>
                <a:cs typeface="Georgia" charset="0"/>
              </a:rPr>
              <a:t>Reputation</a:t>
            </a:r>
            <a:endParaRPr lang="fi-FI" sz="1300" b="1" dirty="0">
              <a:solidFill>
                <a:schemeClr val="bg1"/>
              </a:solidFill>
              <a:latin typeface="+mj-lt"/>
              <a:cs typeface="Georgia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4153546" y="654696"/>
            <a:ext cx="2696705" cy="2297729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t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1250" dirty="0">
                <a:solidFill>
                  <a:schemeClr val="bg1"/>
                </a:solidFill>
                <a:latin typeface="+mj-lt"/>
              </a:rPr>
              <a:t>The evidence-based evaluation information we produce is </a:t>
            </a:r>
            <a:r>
              <a:rPr lang="en-US" sz="1250" dirty="0" err="1">
                <a:solidFill>
                  <a:schemeClr val="bg1"/>
                </a:solidFill>
                <a:latin typeface="+mj-lt"/>
              </a:rPr>
              <a:t>utilised</a:t>
            </a:r>
            <a:r>
              <a:rPr lang="en-US" sz="125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50" dirty="0" smtClean="0">
                <a:solidFill>
                  <a:schemeClr val="bg1"/>
                </a:solidFill>
                <a:latin typeface="+mj-lt"/>
              </a:rPr>
              <a:t>in </a:t>
            </a:r>
            <a:r>
              <a:rPr lang="en-US" sz="1250" dirty="0">
                <a:solidFill>
                  <a:schemeClr val="bg1"/>
                </a:solidFill>
                <a:latin typeface="+mj-lt"/>
              </a:rPr>
              <a:t>decision-making and </a:t>
            </a:r>
            <a:r>
              <a:rPr lang="en-US" sz="1250" dirty="0" smtClean="0">
                <a:solidFill>
                  <a:schemeClr val="bg1"/>
                </a:solidFill>
                <a:latin typeface="+mj-lt"/>
              </a:rPr>
              <a:t>development </a:t>
            </a:r>
            <a:br>
              <a:rPr lang="en-US" sz="1250" dirty="0" smtClean="0">
                <a:solidFill>
                  <a:schemeClr val="bg1"/>
                </a:solidFill>
                <a:latin typeface="+mj-lt"/>
              </a:rPr>
            </a:br>
            <a:r>
              <a:rPr lang="en-US" sz="1250" dirty="0" smtClean="0">
                <a:solidFill>
                  <a:schemeClr val="bg1"/>
                </a:solidFill>
                <a:latin typeface="+mj-lt"/>
              </a:rPr>
              <a:t>at </a:t>
            </a:r>
            <a:r>
              <a:rPr lang="en-US" sz="1250" dirty="0">
                <a:solidFill>
                  <a:schemeClr val="bg1"/>
                </a:solidFill>
                <a:latin typeface="+mj-lt"/>
              </a:rPr>
              <a:t>different </a:t>
            </a:r>
            <a:r>
              <a:rPr lang="en-US" sz="1250" dirty="0" smtClean="0">
                <a:solidFill>
                  <a:schemeClr val="bg1"/>
                </a:solidFill>
                <a:latin typeface="+mj-lt"/>
              </a:rPr>
              <a:t>levels </a:t>
            </a:r>
            <a:r>
              <a:rPr lang="en-US" sz="1250" dirty="0">
                <a:solidFill>
                  <a:schemeClr val="bg1"/>
                </a:solidFill>
                <a:latin typeface="+mj-lt"/>
              </a:rPr>
              <a:t>of the </a:t>
            </a:r>
            <a:r>
              <a:rPr lang="en-US" sz="125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250" dirty="0" smtClean="0">
                <a:solidFill>
                  <a:schemeClr val="bg1"/>
                </a:solidFill>
                <a:latin typeface="+mj-lt"/>
              </a:rPr>
            </a:br>
            <a:r>
              <a:rPr lang="en-US" sz="1250" dirty="0" smtClean="0">
                <a:solidFill>
                  <a:schemeClr val="bg1"/>
                </a:solidFill>
                <a:latin typeface="+mj-lt"/>
              </a:rPr>
              <a:t>educational system</a:t>
            </a:r>
            <a:r>
              <a:rPr lang="en-US" sz="125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250" dirty="0" smtClean="0">
                <a:solidFill>
                  <a:schemeClr val="bg1"/>
                </a:solidFill>
                <a:latin typeface="+mj-lt"/>
              </a:rPr>
              <a:t>Based</a:t>
            </a:r>
            <a:br>
              <a:rPr lang="en-US" sz="1250" dirty="0" smtClean="0">
                <a:solidFill>
                  <a:schemeClr val="bg1"/>
                </a:solidFill>
                <a:latin typeface="+mj-lt"/>
              </a:rPr>
            </a:br>
            <a:r>
              <a:rPr lang="en-US" sz="1250" dirty="0" smtClean="0">
                <a:solidFill>
                  <a:schemeClr val="bg1"/>
                </a:solidFill>
                <a:latin typeface="+mj-lt"/>
              </a:rPr>
              <a:t>on the evaluation </a:t>
            </a:r>
            <a:br>
              <a:rPr lang="en-US" sz="1250" dirty="0" smtClean="0">
                <a:solidFill>
                  <a:schemeClr val="bg1"/>
                </a:solidFill>
                <a:latin typeface="+mj-lt"/>
              </a:rPr>
            </a:br>
            <a:r>
              <a:rPr lang="en-US" sz="1250" dirty="0" smtClean="0">
                <a:solidFill>
                  <a:schemeClr val="bg1"/>
                </a:solidFill>
                <a:latin typeface="+mj-lt"/>
              </a:rPr>
              <a:t>information</a:t>
            </a:r>
            <a:r>
              <a:rPr lang="en-US" sz="125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25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250" dirty="0" smtClean="0">
                <a:solidFill>
                  <a:schemeClr val="bg1"/>
                </a:solidFill>
                <a:latin typeface="+mj-lt"/>
              </a:rPr>
            </a:br>
            <a:r>
              <a:rPr lang="en-US" sz="1250" dirty="0" smtClean="0">
                <a:solidFill>
                  <a:schemeClr val="bg1"/>
                </a:solidFill>
                <a:latin typeface="+mj-lt"/>
              </a:rPr>
              <a:t>improvements </a:t>
            </a:r>
            <a:r>
              <a:rPr lang="en-US" sz="1250" dirty="0">
                <a:solidFill>
                  <a:schemeClr val="bg1"/>
                </a:solidFill>
                <a:latin typeface="+mj-lt"/>
              </a:rPr>
              <a:t>are </a:t>
            </a:r>
            <a:r>
              <a:rPr lang="en-US" sz="125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250" dirty="0" smtClean="0">
                <a:solidFill>
                  <a:schemeClr val="bg1"/>
                </a:solidFill>
                <a:latin typeface="+mj-lt"/>
              </a:rPr>
            </a:br>
            <a:r>
              <a:rPr lang="en-US" sz="1250" dirty="0" smtClean="0">
                <a:solidFill>
                  <a:schemeClr val="bg1"/>
                </a:solidFill>
                <a:latin typeface="+mj-lt"/>
              </a:rPr>
              <a:t>made to </a:t>
            </a:r>
            <a:br>
              <a:rPr lang="en-US" sz="1250" dirty="0" smtClean="0">
                <a:solidFill>
                  <a:schemeClr val="bg1"/>
                </a:solidFill>
                <a:latin typeface="+mj-lt"/>
              </a:rPr>
            </a:br>
            <a:r>
              <a:rPr lang="en-US" sz="1250" dirty="0" smtClean="0">
                <a:solidFill>
                  <a:schemeClr val="bg1"/>
                </a:solidFill>
                <a:latin typeface="+mj-lt"/>
              </a:rPr>
              <a:t>learners</a:t>
            </a:r>
            <a:r>
              <a:rPr lang="en-US" sz="1250" dirty="0">
                <a:solidFill>
                  <a:schemeClr val="bg1"/>
                </a:solidFill>
                <a:latin typeface="+mj-lt"/>
              </a:rPr>
              <a:t>’ </a:t>
            </a:r>
            <a:r>
              <a:rPr lang="en-US" sz="125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250" dirty="0" smtClean="0">
                <a:solidFill>
                  <a:schemeClr val="bg1"/>
                </a:solidFill>
                <a:latin typeface="+mj-lt"/>
              </a:rPr>
            </a:br>
            <a:r>
              <a:rPr lang="en-US" sz="1250" dirty="0" smtClean="0">
                <a:solidFill>
                  <a:schemeClr val="bg1"/>
                </a:solidFill>
                <a:latin typeface="+mj-lt"/>
              </a:rPr>
              <a:t>learning </a:t>
            </a:r>
            <a:br>
              <a:rPr lang="en-US" sz="1250" dirty="0" smtClean="0">
                <a:solidFill>
                  <a:schemeClr val="bg1"/>
                </a:solidFill>
                <a:latin typeface="+mj-lt"/>
              </a:rPr>
            </a:br>
            <a:r>
              <a:rPr lang="en-US" sz="1250" dirty="0" smtClean="0">
                <a:solidFill>
                  <a:schemeClr val="bg1"/>
                </a:solidFill>
                <a:latin typeface="+mj-lt"/>
              </a:rPr>
              <a:t>path</a:t>
            </a:r>
            <a:r>
              <a:rPr lang="en-US" sz="1250" dirty="0">
                <a:solidFill>
                  <a:schemeClr val="bg1"/>
                </a:solidFill>
                <a:latin typeface="+mj-lt"/>
              </a:rPr>
              <a:t>.</a:t>
            </a:r>
            <a:endParaRPr lang="fi-FI" sz="1250" dirty="0">
              <a:solidFill>
                <a:schemeClr val="bg1"/>
              </a:solidFill>
              <a:latin typeface="+mj-lt"/>
              <a:cs typeface="Georgia" charset="0"/>
            </a:endParaRP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5890217" y="2624297"/>
            <a:ext cx="2696705" cy="690125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t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1300" dirty="0">
                <a:solidFill>
                  <a:schemeClr val="bg1"/>
                </a:solidFill>
                <a:latin typeface="+mj-lt"/>
              </a:rPr>
              <a:t>Our evaluation processes are streamlined, and the operations are profitable</a:t>
            </a:r>
            <a:r>
              <a:rPr lang="en-US" sz="1400" dirty="0"/>
              <a:t>.</a:t>
            </a:r>
            <a:endParaRPr lang="fi-FI" sz="1300" dirty="0">
              <a:solidFill>
                <a:schemeClr val="bg1"/>
              </a:solidFill>
              <a:latin typeface="+mj-lt"/>
              <a:cs typeface="Georgia" charset="0"/>
            </a:endParaRP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5882469" y="3799880"/>
            <a:ext cx="2696705" cy="1309533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t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1300" dirty="0">
                <a:solidFill>
                  <a:schemeClr val="bg1"/>
                </a:solidFill>
                <a:latin typeface="+mj-lt"/>
              </a:rPr>
              <a:t>Our personnel is competent and </a:t>
            </a:r>
            <a:r>
              <a:rPr lang="en-US" sz="13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300" dirty="0" smtClean="0">
                <a:solidFill>
                  <a:schemeClr val="bg1"/>
                </a:solidFill>
                <a:latin typeface="+mj-lt"/>
              </a:rPr>
            </a:br>
            <a:r>
              <a:rPr lang="en-US" sz="1300" dirty="0" smtClean="0">
                <a:solidFill>
                  <a:schemeClr val="bg1"/>
                </a:solidFill>
                <a:latin typeface="+mj-lt"/>
              </a:rPr>
              <a:t>its </a:t>
            </a:r>
            <a:r>
              <a:rPr lang="en-US" sz="1300" dirty="0">
                <a:solidFill>
                  <a:schemeClr val="bg1"/>
                </a:solidFill>
                <a:latin typeface="+mj-lt"/>
              </a:rPr>
              <a:t>well-being is a priority. </a:t>
            </a:r>
            <a:r>
              <a:rPr lang="en-US" sz="13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300" dirty="0" smtClean="0">
                <a:solidFill>
                  <a:schemeClr val="bg1"/>
                </a:solidFill>
                <a:latin typeface="+mj-lt"/>
              </a:rPr>
            </a:br>
            <a:r>
              <a:rPr lang="en-US" sz="1300" dirty="0" smtClean="0">
                <a:solidFill>
                  <a:schemeClr val="bg1"/>
                </a:solidFill>
                <a:latin typeface="+mj-lt"/>
              </a:rPr>
              <a:t>We </a:t>
            </a:r>
            <a:r>
              <a:rPr lang="en-US" sz="1300" dirty="0">
                <a:solidFill>
                  <a:schemeClr val="bg1"/>
                </a:solidFill>
                <a:latin typeface="+mj-lt"/>
              </a:rPr>
              <a:t>maintain a positive </a:t>
            </a:r>
            <a:r>
              <a:rPr lang="en-US" sz="13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300" dirty="0" smtClean="0">
                <a:solidFill>
                  <a:schemeClr val="bg1"/>
                </a:solidFill>
                <a:latin typeface="+mj-lt"/>
              </a:rPr>
            </a:br>
            <a:r>
              <a:rPr lang="en-US" sz="1300" dirty="0" smtClean="0">
                <a:solidFill>
                  <a:schemeClr val="bg1"/>
                </a:solidFill>
                <a:latin typeface="+mj-lt"/>
              </a:rPr>
              <a:t>atmosphere </a:t>
            </a:r>
            <a:r>
              <a:rPr lang="en-US" sz="1300" dirty="0">
                <a:solidFill>
                  <a:schemeClr val="bg1"/>
                </a:solidFill>
                <a:latin typeface="+mj-lt"/>
              </a:rPr>
              <a:t>and </a:t>
            </a:r>
            <a:r>
              <a:rPr lang="en-US" sz="13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300" dirty="0" smtClean="0">
                <a:solidFill>
                  <a:schemeClr val="bg1"/>
                </a:solidFill>
                <a:latin typeface="+mj-lt"/>
              </a:rPr>
            </a:br>
            <a:r>
              <a:rPr lang="en-US" sz="1300" dirty="0" smtClean="0">
                <a:solidFill>
                  <a:schemeClr val="bg1"/>
                </a:solidFill>
                <a:latin typeface="+mj-lt"/>
              </a:rPr>
              <a:t>encourage </a:t>
            </a:r>
            <a:br>
              <a:rPr lang="en-US" sz="1300" dirty="0" smtClean="0">
                <a:solidFill>
                  <a:schemeClr val="bg1"/>
                </a:solidFill>
                <a:latin typeface="+mj-lt"/>
              </a:rPr>
            </a:br>
            <a:r>
              <a:rPr lang="en-US" sz="1300" dirty="0" smtClean="0">
                <a:solidFill>
                  <a:schemeClr val="bg1"/>
                </a:solidFill>
                <a:latin typeface="+mj-lt"/>
              </a:rPr>
              <a:t>each </a:t>
            </a:r>
            <a:r>
              <a:rPr lang="en-US" sz="1300" dirty="0">
                <a:solidFill>
                  <a:schemeClr val="bg1"/>
                </a:solidFill>
                <a:latin typeface="+mj-lt"/>
              </a:rPr>
              <a:t>other.</a:t>
            </a:r>
            <a:endParaRPr lang="fi-FI" sz="1300" dirty="0">
              <a:solidFill>
                <a:schemeClr val="bg1"/>
              </a:solidFill>
              <a:latin typeface="+mj-lt"/>
              <a:cs typeface="Georgia" charset="0"/>
            </a:endParaRP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4025393" y="3800492"/>
            <a:ext cx="2929760" cy="2437433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t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1250" dirty="0">
                <a:solidFill>
                  <a:schemeClr val="bg1"/>
                </a:solidFill>
                <a:latin typeface="+mj-lt"/>
              </a:rPr>
              <a:t>We act </a:t>
            </a:r>
            <a:endParaRPr lang="en-US" sz="1250" dirty="0" smtClean="0">
              <a:solidFill>
                <a:schemeClr val="bg1"/>
              </a:solidFill>
              <a:latin typeface="+mj-lt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1250" dirty="0" smtClean="0">
                <a:solidFill>
                  <a:schemeClr val="bg1"/>
                </a:solidFill>
                <a:latin typeface="+mj-lt"/>
              </a:rPr>
              <a:t>as </a:t>
            </a:r>
            <a:r>
              <a:rPr lang="en-US" sz="1250" dirty="0">
                <a:solidFill>
                  <a:schemeClr val="bg1"/>
                </a:solidFill>
                <a:latin typeface="+mj-lt"/>
              </a:rPr>
              <a:t>the </a:t>
            </a:r>
            <a:endParaRPr lang="en-US" sz="1250" dirty="0" smtClean="0">
              <a:solidFill>
                <a:schemeClr val="bg1"/>
              </a:solidFill>
              <a:latin typeface="+mj-lt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1250" dirty="0" err="1" smtClean="0">
                <a:solidFill>
                  <a:schemeClr val="bg1"/>
                </a:solidFill>
                <a:latin typeface="+mj-lt"/>
              </a:rPr>
              <a:t>centre</a:t>
            </a:r>
            <a:r>
              <a:rPr lang="en-US" sz="12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50" dirty="0">
                <a:solidFill>
                  <a:schemeClr val="bg1"/>
                </a:solidFill>
                <a:latin typeface="+mj-lt"/>
              </a:rPr>
              <a:t>of </a:t>
            </a:r>
            <a:endParaRPr lang="en-US" sz="1250" dirty="0" smtClean="0">
              <a:solidFill>
                <a:schemeClr val="bg1"/>
              </a:solidFill>
              <a:latin typeface="+mj-lt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1250" dirty="0" smtClean="0">
                <a:solidFill>
                  <a:schemeClr val="bg1"/>
                </a:solidFill>
                <a:latin typeface="+mj-lt"/>
              </a:rPr>
              <a:t>expertise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1250" dirty="0" smtClean="0">
                <a:solidFill>
                  <a:schemeClr val="bg1"/>
                </a:solidFill>
                <a:latin typeface="+mj-lt"/>
              </a:rPr>
              <a:t>for </a:t>
            </a:r>
            <a:r>
              <a:rPr lang="en-US" sz="1250" dirty="0">
                <a:solidFill>
                  <a:schemeClr val="bg1"/>
                </a:solidFill>
                <a:latin typeface="+mj-lt"/>
              </a:rPr>
              <a:t>evaluation. </a:t>
            </a:r>
            <a:endParaRPr lang="en-US" sz="1250" dirty="0" smtClean="0">
              <a:solidFill>
                <a:schemeClr val="bg1"/>
              </a:solidFill>
              <a:latin typeface="+mj-lt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1250" dirty="0" smtClean="0">
                <a:solidFill>
                  <a:schemeClr val="bg1"/>
                </a:solidFill>
                <a:latin typeface="+mj-lt"/>
              </a:rPr>
              <a:t>We </a:t>
            </a:r>
            <a:r>
              <a:rPr lang="en-US" sz="1250" dirty="0">
                <a:solidFill>
                  <a:schemeClr val="bg1"/>
                </a:solidFill>
                <a:latin typeface="+mj-lt"/>
              </a:rPr>
              <a:t>support </a:t>
            </a:r>
            <a:r>
              <a:rPr lang="en-US" sz="1250" dirty="0" smtClean="0">
                <a:solidFill>
                  <a:schemeClr val="bg1"/>
                </a:solidFill>
                <a:latin typeface="+mj-lt"/>
              </a:rPr>
              <a:t>education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1250" dirty="0" smtClean="0">
                <a:solidFill>
                  <a:schemeClr val="bg1"/>
                </a:solidFill>
                <a:latin typeface="+mj-lt"/>
              </a:rPr>
              <a:t>providers </a:t>
            </a:r>
            <a:r>
              <a:rPr lang="en-US" sz="1250" dirty="0">
                <a:solidFill>
                  <a:schemeClr val="bg1"/>
                </a:solidFill>
                <a:latin typeface="+mj-lt"/>
              </a:rPr>
              <a:t>in matters </a:t>
            </a:r>
            <a:endParaRPr lang="en-US" sz="1250" dirty="0" smtClean="0">
              <a:solidFill>
                <a:schemeClr val="bg1"/>
              </a:solidFill>
              <a:latin typeface="+mj-lt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1250" dirty="0" smtClean="0">
                <a:solidFill>
                  <a:schemeClr val="bg1"/>
                </a:solidFill>
                <a:latin typeface="+mj-lt"/>
              </a:rPr>
              <a:t>pertaining </a:t>
            </a:r>
            <a:r>
              <a:rPr lang="en-US" sz="1250" dirty="0">
                <a:solidFill>
                  <a:schemeClr val="bg1"/>
                </a:solidFill>
                <a:latin typeface="+mj-lt"/>
              </a:rPr>
              <a:t>to evaluation and </a:t>
            </a:r>
            <a:endParaRPr lang="en-US" sz="1250" dirty="0" smtClean="0">
              <a:solidFill>
                <a:schemeClr val="bg1"/>
              </a:solidFill>
              <a:latin typeface="+mj-lt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1250" dirty="0" smtClean="0">
                <a:solidFill>
                  <a:schemeClr val="bg1"/>
                </a:solidFill>
                <a:latin typeface="+mj-lt"/>
              </a:rPr>
              <a:t>quality </a:t>
            </a:r>
            <a:r>
              <a:rPr lang="en-US" sz="1250" dirty="0">
                <a:solidFill>
                  <a:schemeClr val="bg1"/>
                </a:solidFill>
                <a:latin typeface="+mj-lt"/>
              </a:rPr>
              <a:t>management. We </a:t>
            </a:r>
            <a:endParaRPr lang="en-US" sz="1250" dirty="0" smtClean="0">
              <a:solidFill>
                <a:schemeClr val="bg1"/>
              </a:solidFill>
              <a:latin typeface="+mj-lt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1250" dirty="0" smtClean="0">
                <a:solidFill>
                  <a:schemeClr val="bg1"/>
                </a:solidFill>
                <a:latin typeface="+mj-lt"/>
              </a:rPr>
              <a:t>actively </a:t>
            </a:r>
            <a:r>
              <a:rPr lang="en-US" sz="1250" dirty="0">
                <a:solidFill>
                  <a:schemeClr val="bg1"/>
                </a:solidFill>
                <a:latin typeface="+mj-lt"/>
              </a:rPr>
              <a:t>spread information </a:t>
            </a:r>
            <a:endParaRPr lang="en-US" sz="1250" dirty="0" smtClean="0">
              <a:solidFill>
                <a:schemeClr val="bg1"/>
              </a:solidFill>
              <a:latin typeface="+mj-lt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1250" dirty="0" smtClean="0">
                <a:solidFill>
                  <a:schemeClr val="bg1"/>
                </a:solidFill>
                <a:latin typeface="+mj-lt"/>
              </a:rPr>
              <a:t>regarding </a:t>
            </a:r>
            <a:r>
              <a:rPr lang="en-US" sz="1250" dirty="0">
                <a:solidFill>
                  <a:schemeClr val="bg1"/>
                </a:solidFill>
                <a:latin typeface="+mj-lt"/>
              </a:rPr>
              <a:t>good practices as well as </a:t>
            </a:r>
            <a:r>
              <a:rPr lang="en-US" sz="125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250" dirty="0" smtClean="0">
                <a:solidFill>
                  <a:schemeClr val="bg1"/>
                </a:solidFill>
                <a:latin typeface="+mj-lt"/>
              </a:rPr>
            </a:br>
            <a:r>
              <a:rPr lang="en-US" sz="1250" dirty="0" smtClean="0">
                <a:solidFill>
                  <a:schemeClr val="bg1"/>
                </a:solidFill>
                <a:latin typeface="+mj-lt"/>
              </a:rPr>
              <a:t>offer </a:t>
            </a:r>
            <a:r>
              <a:rPr lang="en-US" sz="1250" dirty="0">
                <a:solidFill>
                  <a:schemeClr val="bg1"/>
                </a:solidFill>
                <a:latin typeface="+mj-lt"/>
              </a:rPr>
              <a:t>new types of forums </a:t>
            </a:r>
            <a:r>
              <a:rPr lang="en-US" sz="1250" dirty="0" smtClean="0">
                <a:solidFill>
                  <a:schemeClr val="bg1"/>
                </a:solidFill>
                <a:latin typeface="+mj-lt"/>
              </a:rPr>
              <a:t>for development.</a:t>
            </a:r>
            <a:r>
              <a:rPr lang="fi-FI" sz="1250" dirty="0" smtClean="0">
                <a:solidFill>
                  <a:schemeClr val="bg1"/>
                </a:solidFill>
                <a:latin typeface="+mj-lt"/>
                <a:cs typeface="Georgia" charset="0"/>
              </a:rPr>
              <a:t>.</a:t>
            </a:r>
            <a:endParaRPr lang="fi-FI" sz="1250" dirty="0">
              <a:solidFill>
                <a:schemeClr val="bg1"/>
              </a:solidFill>
              <a:latin typeface="+mj-lt"/>
              <a:cs typeface="Georgia" charset="0"/>
            </a:endParaRPr>
          </a:p>
        </p:txBody>
      </p:sp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2179686" y="3799880"/>
            <a:ext cx="3066490" cy="1309533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t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1300" dirty="0">
                <a:solidFill>
                  <a:schemeClr val="bg1"/>
                </a:solidFill>
                <a:latin typeface="+mj-lt"/>
              </a:rPr>
              <a:t>We are a well-known and </a:t>
            </a:r>
            <a:r>
              <a:rPr lang="en-US" sz="13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300" dirty="0" smtClean="0">
                <a:solidFill>
                  <a:schemeClr val="bg1"/>
                </a:solidFill>
                <a:latin typeface="+mj-lt"/>
              </a:rPr>
            </a:br>
            <a:r>
              <a:rPr lang="en-US" sz="1300" dirty="0" smtClean="0">
                <a:solidFill>
                  <a:schemeClr val="bg1"/>
                </a:solidFill>
                <a:latin typeface="+mj-lt"/>
              </a:rPr>
              <a:t>respected </a:t>
            </a:r>
            <a:r>
              <a:rPr lang="en-US" sz="1300" dirty="0">
                <a:solidFill>
                  <a:schemeClr val="bg1"/>
                </a:solidFill>
                <a:latin typeface="+mj-lt"/>
              </a:rPr>
              <a:t>evaluation </a:t>
            </a:r>
            <a:endParaRPr lang="en-US" sz="1300" dirty="0" smtClean="0">
              <a:solidFill>
                <a:schemeClr val="bg1"/>
              </a:solidFill>
              <a:latin typeface="+mj-lt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1300" dirty="0" err="1" smtClean="0">
                <a:solidFill>
                  <a:schemeClr val="bg1"/>
                </a:solidFill>
                <a:latin typeface="+mj-lt"/>
              </a:rPr>
              <a:t>organisation</a:t>
            </a:r>
            <a:r>
              <a:rPr lang="en-US" sz="13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300" dirty="0">
                <a:solidFill>
                  <a:schemeClr val="bg1"/>
                </a:solidFill>
                <a:latin typeface="+mj-lt"/>
              </a:rPr>
              <a:t>both </a:t>
            </a:r>
            <a:endParaRPr lang="en-US" sz="1300" dirty="0" smtClean="0">
              <a:solidFill>
                <a:schemeClr val="bg1"/>
              </a:solidFill>
              <a:latin typeface="+mj-lt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1300" dirty="0" smtClean="0">
                <a:solidFill>
                  <a:schemeClr val="bg1"/>
                </a:solidFill>
                <a:latin typeface="+mj-lt"/>
              </a:rPr>
              <a:t>nationally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1300" dirty="0" smtClean="0">
                <a:solidFill>
                  <a:schemeClr val="bg1"/>
                </a:solidFill>
                <a:latin typeface="+mj-lt"/>
              </a:rPr>
              <a:t>and </a:t>
            </a:r>
            <a:r>
              <a:rPr lang="en-US" sz="1300" dirty="0">
                <a:solidFill>
                  <a:schemeClr val="bg1"/>
                </a:solidFill>
                <a:latin typeface="+mj-lt"/>
              </a:rPr>
              <a:t>internationally.</a:t>
            </a:r>
            <a:endParaRPr lang="fi-FI" sz="1300" dirty="0">
              <a:solidFill>
                <a:schemeClr val="bg1"/>
              </a:solidFill>
              <a:latin typeface="+mj-lt"/>
              <a:cs typeface="Georgia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2103951" y="557562"/>
            <a:ext cx="3266212" cy="2799429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>
            <a:off x="2426851" y="2423080"/>
            <a:ext cx="2696705" cy="735366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t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endParaRPr lang="fi-FI" sz="1300" dirty="0" smtClean="0">
              <a:solidFill>
                <a:schemeClr val="bg1"/>
              </a:solidFill>
              <a:latin typeface="+mj-lt"/>
              <a:cs typeface="Georgia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1300" dirty="0">
                <a:solidFill>
                  <a:schemeClr val="bg1"/>
                </a:solidFill>
                <a:latin typeface="+mj-lt"/>
              </a:rPr>
              <a:t>We succeed in selecting the evaluation targets.</a:t>
            </a:r>
            <a:endParaRPr lang="fi-FI" sz="1300" dirty="0">
              <a:solidFill>
                <a:schemeClr val="bg1"/>
              </a:solidFill>
              <a:latin typeface="+mj-lt"/>
              <a:cs typeface="Georgia" charset="0"/>
            </a:endParaRPr>
          </a:p>
        </p:txBody>
      </p:sp>
      <p:pic>
        <p:nvPicPr>
          <p:cNvPr id="23" name="Picture 2" descr="F:\My Graphic Design\Kansallinen arviointineuvosto\Logo\KARVI_logo\FINEEC_logo_PNG_transparent_RGB\FINNISH_blu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4400"/>
            <a:ext cx="2007069" cy="8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69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6"/>
          <p:cNvSpPr>
            <a:spLocks/>
          </p:cNvSpPr>
          <p:nvPr/>
        </p:nvSpPr>
        <p:spPr bwMode="auto">
          <a:xfrm>
            <a:off x="6491139" y="2235550"/>
            <a:ext cx="1489075" cy="1701800"/>
          </a:xfrm>
          <a:custGeom>
            <a:avLst/>
            <a:gdLst>
              <a:gd name="T0" fmla="*/ 938 w 938"/>
              <a:gd name="T1" fmla="*/ 269 h 1072"/>
              <a:gd name="T2" fmla="*/ 938 w 938"/>
              <a:gd name="T3" fmla="*/ 269 h 1072"/>
              <a:gd name="T4" fmla="*/ 938 w 938"/>
              <a:gd name="T5" fmla="*/ 267 h 1072"/>
              <a:gd name="T6" fmla="*/ 938 w 938"/>
              <a:gd name="T7" fmla="*/ 267 h 1072"/>
              <a:gd name="T8" fmla="*/ 938 w 938"/>
              <a:gd name="T9" fmla="*/ 267 h 1072"/>
              <a:gd name="T10" fmla="*/ 938 w 938"/>
              <a:gd name="T11" fmla="*/ 267 h 1072"/>
              <a:gd name="T12" fmla="*/ 938 w 938"/>
              <a:gd name="T13" fmla="*/ 267 h 1072"/>
              <a:gd name="T14" fmla="*/ 470 w 938"/>
              <a:gd name="T15" fmla="*/ 0 h 1072"/>
              <a:gd name="T16" fmla="*/ 0 w 938"/>
              <a:gd name="T17" fmla="*/ 269 h 1072"/>
              <a:gd name="T18" fmla="*/ 0 w 938"/>
              <a:gd name="T19" fmla="*/ 269 h 1072"/>
              <a:gd name="T20" fmla="*/ 0 w 938"/>
              <a:gd name="T21" fmla="*/ 269 h 1072"/>
              <a:gd name="T22" fmla="*/ 0 w 938"/>
              <a:gd name="T23" fmla="*/ 269 h 1072"/>
              <a:gd name="T24" fmla="*/ 0 w 938"/>
              <a:gd name="T25" fmla="*/ 269 h 1072"/>
              <a:gd name="T26" fmla="*/ 0 w 938"/>
              <a:gd name="T27" fmla="*/ 269 h 1072"/>
              <a:gd name="T28" fmla="*/ 0 w 938"/>
              <a:gd name="T29" fmla="*/ 269 h 1072"/>
              <a:gd name="T30" fmla="*/ 0 w 938"/>
              <a:gd name="T31" fmla="*/ 805 h 1072"/>
              <a:gd name="T32" fmla="*/ 470 w 938"/>
              <a:gd name="T33" fmla="*/ 1072 h 1072"/>
              <a:gd name="T34" fmla="*/ 470 w 938"/>
              <a:gd name="T35" fmla="*/ 1072 h 1072"/>
              <a:gd name="T36" fmla="*/ 470 w 938"/>
              <a:gd name="T37" fmla="*/ 1072 h 1072"/>
              <a:gd name="T38" fmla="*/ 470 w 938"/>
              <a:gd name="T39" fmla="*/ 1072 h 1072"/>
              <a:gd name="T40" fmla="*/ 470 w 938"/>
              <a:gd name="T41" fmla="*/ 1072 h 1072"/>
              <a:gd name="T42" fmla="*/ 470 w 938"/>
              <a:gd name="T43" fmla="*/ 1072 h 1072"/>
              <a:gd name="T44" fmla="*/ 470 w 938"/>
              <a:gd name="T45" fmla="*/ 1072 h 1072"/>
              <a:gd name="T46" fmla="*/ 470 w 938"/>
              <a:gd name="T47" fmla="*/ 1072 h 1072"/>
              <a:gd name="T48" fmla="*/ 470 w 938"/>
              <a:gd name="T49" fmla="*/ 1072 h 1072"/>
              <a:gd name="T50" fmla="*/ 470 w 938"/>
              <a:gd name="T51" fmla="*/ 1072 h 1072"/>
              <a:gd name="T52" fmla="*/ 938 w 938"/>
              <a:gd name="T53" fmla="*/ 803 h 1072"/>
              <a:gd name="T54" fmla="*/ 938 w 938"/>
              <a:gd name="T55" fmla="*/ 269 h 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38" h="1072">
                <a:moveTo>
                  <a:pt x="938" y="269"/>
                </a:moveTo>
                <a:lnTo>
                  <a:pt x="938" y="269"/>
                </a:lnTo>
                <a:lnTo>
                  <a:pt x="938" y="267"/>
                </a:lnTo>
                <a:lnTo>
                  <a:pt x="938" y="267"/>
                </a:lnTo>
                <a:lnTo>
                  <a:pt x="938" y="267"/>
                </a:lnTo>
                <a:lnTo>
                  <a:pt x="938" y="267"/>
                </a:lnTo>
                <a:lnTo>
                  <a:pt x="938" y="267"/>
                </a:lnTo>
                <a:lnTo>
                  <a:pt x="470" y="0"/>
                </a:lnTo>
                <a:lnTo>
                  <a:pt x="0" y="269"/>
                </a:lnTo>
                <a:lnTo>
                  <a:pt x="0" y="269"/>
                </a:lnTo>
                <a:lnTo>
                  <a:pt x="0" y="269"/>
                </a:lnTo>
                <a:lnTo>
                  <a:pt x="0" y="269"/>
                </a:lnTo>
                <a:lnTo>
                  <a:pt x="0" y="269"/>
                </a:lnTo>
                <a:lnTo>
                  <a:pt x="0" y="269"/>
                </a:lnTo>
                <a:lnTo>
                  <a:pt x="0" y="269"/>
                </a:lnTo>
                <a:lnTo>
                  <a:pt x="0" y="805"/>
                </a:lnTo>
                <a:lnTo>
                  <a:pt x="470" y="1072"/>
                </a:lnTo>
                <a:lnTo>
                  <a:pt x="470" y="1072"/>
                </a:lnTo>
                <a:lnTo>
                  <a:pt x="470" y="1072"/>
                </a:lnTo>
                <a:lnTo>
                  <a:pt x="470" y="1072"/>
                </a:lnTo>
                <a:lnTo>
                  <a:pt x="470" y="1072"/>
                </a:lnTo>
                <a:lnTo>
                  <a:pt x="470" y="1072"/>
                </a:lnTo>
                <a:lnTo>
                  <a:pt x="470" y="1072"/>
                </a:lnTo>
                <a:lnTo>
                  <a:pt x="470" y="1072"/>
                </a:lnTo>
                <a:lnTo>
                  <a:pt x="470" y="1072"/>
                </a:lnTo>
                <a:lnTo>
                  <a:pt x="470" y="1072"/>
                </a:lnTo>
                <a:lnTo>
                  <a:pt x="938" y="803"/>
                </a:lnTo>
                <a:lnTo>
                  <a:pt x="938" y="269"/>
                </a:lnTo>
                <a:close/>
              </a:path>
            </a:pathLst>
          </a:custGeom>
          <a:solidFill>
            <a:srgbClr val="D20D0D"/>
          </a:solidFill>
          <a:ln>
            <a:noFill/>
          </a:ln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i-FI" sz="1600" b="1" dirty="0" err="1" smtClean="0">
                <a:solidFill>
                  <a:schemeClr val="bg1"/>
                </a:solidFill>
              </a:rPr>
              <a:t>Reform</a:t>
            </a:r>
            <a:endParaRPr lang="fi-FI" sz="1600" b="1" dirty="0">
              <a:solidFill>
                <a:schemeClr val="bg1"/>
              </a:solidFill>
            </a:endParaRPr>
          </a:p>
        </p:txBody>
      </p:sp>
      <p:sp>
        <p:nvSpPr>
          <p:cNvPr id="26" name="Freeform 6"/>
          <p:cNvSpPr>
            <a:spLocks/>
          </p:cNvSpPr>
          <p:nvPr/>
        </p:nvSpPr>
        <p:spPr bwMode="auto">
          <a:xfrm>
            <a:off x="4693337" y="2235550"/>
            <a:ext cx="1489075" cy="1701800"/>
          </a:xfrm>
          <a:custGeom>
            <a:avLst/>
            <a:gdLst>
              <a:gd name="T0" fmla="*/ 938 w 938"/>
              <a:gd name="T1" fmla="*/ 269 h 1072"/>
              <a:gd name="T2" fmla="*/ 938 w 938"/>
              <a:gd name="T3" fmla="*/ 269 h 1072"/>
              <a:gd name="T4" fmla="*/ 938 w 938"/>
              <a:gd name="T5" fmla="*/ 267 h 1072"/>
              <a:gd name="T6" fmla="*/ 938 w 938"/>
              <a:gd name="T7" fmla="*/ 267 h 1072"/>
              <a:gd name="T8" fmla="*/ 938 w 938"/>
              <a:gd name="T9" fmla="*/ 267 h 1072"/>
              <a:gd name="T10" fmla="*/ 938 w 938"/>
              <a:gd name="T11" fmla="*/ 267 h 1072"/>
              <a:gd name="T12" fmla="*/ 938 w 938"/>
              <a:gd name="T13" fmla="*/ 267 h 1072"/>
              <a:gd name="T14" fmla="*/ 470 w 938"/>
              <a:gd name="T15" fmla="*/ 0 h 1072"/>
              <a:gd name="T16" fmla="*/ 0 w 938"/>
              <a:gd name="T17" fmla="*/ 269 h 1072"/>
              <a:gd name="T18" fmla="*/ 0 w 938"/>
              <a:gd name="T19" fmla="*/ 269 h 1072"/>
              <a:gd name="T20" fmla="*/ 0 w 938"/>
              <a:gd name="T21" fmla="*/ 269 h 1072"/>
              <a:gd name="T22" fmla="*/ 0 w 938"/>
              <a:gd name="T23" fmla="*/ 269 h 1072"/>
              <a:gd name="T24" fmla="*/ 0 w 938"/>
              <a:gd name="T25" fmla="*/ 269 h 1072"/>
              <a:gd name="T26" fmla="*/ 0 w 938"/>
              <a:gd name="T27" fmla="*/ 269 h 1072"/>
              <a:gd name="T28" fmla="*/ 0 w 938"/>
              <a:gd name="T29" fmla="*/ 269 h 1072"/>
              <a:gd name="T30" fmla="*/ 0 w 938"/>
              <a:gd name="T31" fmla="*/ 805 h 1072"/>
              <a:gd name="T32" fmla="*/ 470 w 938"/>
              <a:gd name="T33" fmla="*/ 1072 h 1072"/>
              <a:gd name="T34" fmla="*/ 470 w 938"/>
              <a:gd name="T35" fmla="*/ 1072 h 1072"/>
              <a:gd name="T36" fmla="*/ 470 w 938"/>
              <a:gd name="T37" fmla="*/ 1072 h 1072"/>
              <a:gd name="T38" fmla="*/ 470 w 938"/>
              <a:gd name="T39" fmla="*/ 1072 h 1072"/>
              <a:gd name="T40" fmla="*/ 470 w 938"/>
              <a:gd name="T41" fmla="*/ 1072 h 1072"/>
              <a:gd name="T42" fmla="*/ 470 w 938"/>
              <a:gd name="T43" fmla="*/ 1072 h 1072"/>
              <a:gd name="T44" fmla="*/ 470 w 938"/>
              <a:gd name="T45" fmla="*/ 1072 h 1072"/>
              <a:gd name="T46" fmla="*/ 470 w 938"/>
              <a:gd name="T47" fmla="*/ 1072 h 1072"/>
              <a:gd name="T48" fmla="*/ 470 w 938"/>
              <a:gd name="T49" fmla="*/ 1072 h 1072"/>
              <a:gd name="T50" fmla="*/ 470 w 938"/>
              <a:gd name="T51" fmla="*/ 1072 h 1072"/>
              <a:gd name="T52" fmla="*/ 938 w 938"/>
              <a:gd name="T53" fmla="*/ 803 h 1072"/>
              <a:gd name="T54" fmla="*/ 938 w 938"/>
              <a:gd name="T55" fmla="*/ 269 h 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38" h="1072">
                <a:moveTo>
                  <a:pt x="938" y="269"/>
                </a:moveTo>
                <a:lnTo>
                  <a:pt x="938" y="269"/>
                </a:lnTo>
                <a:lnTo>
                  <a:pt x="938" y="267"/>
                </a:lnTo>
                <a:lnTo>
                  <a:pt x="938" y="267"/>
                </a:lnTo>
                <a:lnTo>
                  <a:pt x="938" y="267"/>
                </a:lnTo>
                <a:lnTo>
                  <a:pt x="938" y="267"/>
                </a:lnTo>
                <a:lnTo>
                  <a:pt x="938" y="267"/>
                </a:lnTo>
                <a:lnTo>
                  <a:pt x="470" y="0"/>
                </a:lnTo>
                <a:lnTo>
                  <a:pt x="0" y="269"/>
                </a:lnTo>
                <a:lnTo>
                  <a:pt x="0" y="269"/>
                </a:lnTo>
                <a:lnTo>
                  <a:pt x="0" y="269"/>
                </a:lnTo>
                <a:lnTo>
                  <a:pt x="0" y="269"/>
                </a:lnTo>
                <a:lnTo>
                  <a:pt x="0" y="269"/>
                </a:lnTo>
                <a:lnTo>
                  <a:pt x="0" y="269"/>
                </a:lnTo>
                <a:lnTo>
                  <a:pt x="0" y="269"/>
                </a:lnTo>
                <a:lnTo>
                  <a:pt x="0" y="805"/>
                </a:lnTo>
                <a:lnTo>
                  <a:pt x="470" y="1072"/>
                </a:lnTo>
                <a:lnTo>
                  <a:pt x="470" y="1072"/>
                </a:lnTo>
                <a:lnTo>
                  <a:pt x="470" y="1072"/>
                </a:lnTo>
                <a:lnTo>
                  <a:pt x="470" y="1072"/>
                </a:lnTo>
                <a:lnTo>
                  <a:pt x="470" y="1072"/>
                </a:lnTo>
                <a:lnTo>
                  <a:pt x="470" y="1072"/>
                </a:lnTo>
                <a:lnTo>
                  <a:pt x="470" y="1072"/>
                </a:lnTo>
                <a:lnTo>
                  <a:pt x="470" y="1072"/>
                </a:lnTo>
                <a:lnTo>
                  <a:pt x="470" y="1072"/>
                </a:lnTo>
                <a:lnTo>
                  <a:pt x="470" y="1072"/>
                </a:lnTo>
                <a:lnTo>
                  <a:pt x="938" y="803"/>
                </a:lnTo>
                <a:lnTo>
                  <a:pt x="938" y="26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i-FI" sz="1600" b="1" dirty="0" err="1" smtClean="0">
                <a:solidFill>
                  <a:schemeClr val="bg1"/>
                </a:solidFill>
              </a:rPr>
              <a:t>Transparency</a:t>
            </a:r>
            <a:endParaRPr lang="fi-FI" sz="1600" b="1" dirty="0">
              <a:solidFill>
                <a:schemeClr val="bg1"/>
              </a:solidFill>
            </a:endParaRPr>
          </a:p>
        </p:txBody>
      </p:sp>
      <p:sp>
        <p:nvSpPr>
          <p:cNvPr id="23" name="Freeform 6"/>
          <p:cNvSpPr>
            <a:spLocks/>
          </p:cNvSpPr>
          <p:nvPr/>
        </p:nvSpPr>
        <p:spPr bwMode="auto">
          <a:xfrm>
            <a:off x="2895535" y="2235550"/>
            <a:ext cx="1489075" cy="1701800"/>
          </a:xfrm>
          <a:custGeom>
            <a:avLst/>
            <a:gdLst>
              <a:gd name="T0" fmla="*/ 938 w 938"/>
              <a:gd name="T1" fmla="*/ 269 h 1072"/>
              <a:gd name="T2" fmla="*/ 938 w 938"/>
              <a:gd name="T3" fmla="*/ 269 h 1072"/>
              <a:gd name="T4" fmla="*/ 938 w 938"/>
              <a:gd name="T5" fmla="*/ 267 h 1072"/>
              <a:gd name="T6" fmla="*/ 938 w 938"/>
              <a:gd name="T7" fmla="*/ 267 h 1072"/>
              <a:gd name="T8" fmla="*/ 938 w 938"/>
              <a:gd name="T9" fmla="*/ 267 h 1072"/>
              <a:gd name="T10" fmla="*/ 938 w 938"/>
              <a:gd name="T11" fmla="*/ 267 h 1072"/>
              <a:gd name="T12" fmla="*/ 938 w 938"/>
              <a:gd name="T13" fmla="*/ 267 h 1072"/>
              <a:gd name="T14" fmla="*/ 470 w 938"/>
              <a:gd name="T15" fmla="*/ 0 h 1072"/>
              <a:gd name="T16" fmla="*/ 0 w 938"/>
              <a:gd name="T17" fmla="*/ 269 h 1072"/>
              <a:gd name="T18" fmla="*/ 0 w 938"/>
              <a:gd name="T19" fmla="*/ 269 h 1072"/>
              <a:gd name="T20" fmla="*/ 0 w 938"/>
              <a:gd name="T21" fmla="*/ 269 h 1072"/>
              <a:gd name="T22" fmla="*/ 0 w 938"/>
              <a:gd name="T23" fmla="*/ 269 h 1072"/>
              <a:gd name="T24" fmla="*/ 0 w 938"/>
              <a:gd name="T25" fmla="*/ 269 h 1072"/>
              <a:gd name="T26" fmla="*/ 0 w 938"/>
              <a:gd name="T27" fmla="*/ 269 h 1072"/>
              <a:gd name="T28" fmla="*/ 0 w 938"/>
              <a:gd name="T29" fmla="*/ 269 h 1072"/>
              <a:gd name="T30" fmla="*/ 0 w 938"/>
              <a:gd name="T31" fmla="*/ 805 h 1072"/>
              <a:gd name="T32" fmla="*/ 470 w 938"/>
              <a:gd name="T33" fmla="*/ 1072 h 1072"/>
              <a:gd name="T34" fmla="*/ 470 w 938"/>
              <a:gd name="T35" fmla="*/ 1072 h 1072"/>
              <a:gd name="T36" fmla="*/ 470 w 938"/>
              <a:gd name="T37" fmla="*/ 1072 h 1072"/>
              <a:gd name="T38" fmla="*/ 470 w 938"/>
              <a:gd name="T39" fmla="*/ 1072 h 1072"/>
              <a:gd name="T40" fmla="*/ 470 w 938"/>
              <a:gd name="T41" fmla="*/ 1072 h 1072"/>
              <a:gd name="T42" fmla="*/ 470 w 938"/>
              <a:gd name="T43" fmla="*/ 1072 h 1072"/>
              <a:gd name="T44" fmla="*/ 470 w 938"/>
              <a:gd name="T45" fmla="*/ 1072 h 1072"/>
              <a:gd name="T46" fmla="*/ 470 w 938"/>
              <a:gd name="T47" fmla="*/ 1072 h 1072"/>
              <a:gd name="T48" fmla="*/ 470 w 938"/>
              <a:gd name="T49" fmla="*/ 1072 h 1072"/>
              <a:gd name="T50" fmla="*/ 470 w 938"/>
              <a:gd name="T51" fmla="*/ 1072 h 1072"/>
              <a:gd name="T52" fmla="*/ 938 w 938"/>
              <a:gd name="T53" fmla="*/ 803 h 1072"/>
              <a:gd name="T54" fmla="*/ 938 w 938"/>
              <a:gd name="T55" fmla="*/ 269 h 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38" h="1072">
                <a:moveTo>
                  <a:pt x="938" y="269"/>
                </a:moveTo>
                <a:lnTo>
                  <a:pt x="938" y="269"/>
                </a:lnTo>
                <a:lnTo>
                  <a:pt x="938" y="267"/>
                </a:lnTo>
                <a:lnTo>
                  <a:pt x="938" y="267"/>
                </a:lnTo>
                <a:lnTo>
                  <a:pt x="938" y="267"/>
                </a:lnTo>
                <a:lnTo>
                  <a:pt x="938" y="267"/>
                </a:lnTo>
                <a:lnTo>
                  <a:pt x="938" y="267"/>
                </a:lnTo>
                <a:lnTo>
                  <a:pt x="470" y="0"/>
                </a:lnTo>
                <a:lnTo>
                  <a:pt x="0" y="269"/>
                </a:lnTo>
                <a:lnTo>
                  <a:pt x="0" y="269"/>
                </a:lnTo>
                <a:lnTo>
                  <a:pt x="0" y="269"/>
                </a:lnTo>
                <a:lnTo>
                  <a:pt x="0" y="269"/>
                </a:lnTo>
                <a:lnTo>
                  <a:pt x="0" y="269"/>
                </a:lnTo>
                <a:lnTo>
                  <a:pt x="0" y="269"/>
                </a:lnTo>
                <a:lnTo>
                  <a:pt x="0" y="269"/>
                </a:lnTo>
                <a:lnTo>
                  <a:pt x="0" y="805"/>
                </a:lnTo>
                <a:lnTo>
                  <a:pt x="470" y="1072"/>
                </a:lnTo>
                <a:lnTo>
                  <a:pt x="470" y="1072"/>
                </a:lnTo>
                <a:lnTo>
                  <a:pt x="470" y="1072"/>
                </a:lnTo>
                <a:lnTo>
                  <a:pt x="470" y="1072"/>
                </a:lnTo>
                <a:lnTo>
                  <a:pt x="470" y="1072"/>
                </a:lnTo>
                <a:lnTo>
                  <a:pt x="470" y="1072"/>
                </a:lnTo>
                <a:lnTo>
                  <a:pt x="470" y="1072"/>
                </a:lnTo>
                <a:lnTo>
                  <a:pt x="470" y="1072"/>
                </a:lnTo>
                <a:lnTo>
                  <a:pt x="470" y="1072"/>
                </a:lnTo>
                <a:lnTo>
                  <a:pt x="470" y="1072"/>
                </a:lnTo>
                <a:lnTo>
                  <a:pt x="938" y="803"/>
                </a:lnTo>
                <a:lnTo>
                  <a:pt x="938" y="26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i-FI" sz="1600" b="1" dirty="0" err="1" smtClean="0">
                <a:solidFill>
                  <a:schemeClr val="bg1"/>
                </a:solidFill>
              </a:rPr>
              <a:t>Equality</a:t>
            </a:r>
            <a:endParaRPr lang="fi-FI" sz="16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336" y="520474"/>
            <a:ext cx="8047038" cy="1195388"/>
          </a:xfrm>
          <a:prstGeom prst="rect">
            <a:avLst/>
          </a:prstGeom>
        </p:spPr>
        <p:txBody>
          <a:bodyPr/>
          <a:lstStyle/>
          <a:p>
            <a:r>
              <a:rPr lang="fi-FI" sz="4000" b="1" dirty="0" smtClean="0">
                <a:solidFill>
                  <a:srgbClr val="0D93D2"/>
                </a:solidFill>
                <a:latin typeface="Georgia" panose="02040502050405020303" pitchFamily="18" charset="0"/>
              </a:rPr>
              <a:t>Service </a:t>
            </a:r>
            <a:r>
              <a:rPr lang="fi-FI" sz="4000" b="1" dirty="0" err="1" smtClean="0">
                <a:solidFill>
                  <a:srgbClr val="0D93D2"/>
                </a:solidFill>
                <a:latin typeface="Georgia" panose="02040502050405020303" pitchFamily="18" charset="0"/>
              </a:rPr>
              <a:t>promises</a:t>
            </a:r>
            <a:endParaRPr lang="fi-FI" sz="4000" b="1" dirty="0">
              <a:solidFill>
                <a:srgbClr val="0D93D2"/>
              </a:solidFill>
              <a:latin typeface="Georgia" panose="02040502050405020303" pitchFamily="18" charset="0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1097733" y="2235550"/>
            <a:ext cx="1489075" cy="1701800"/>
          </a:xfrm>
          <a:custGeom>
            <a:avLst/>
            <a:gdLst>
              <a:gd name="T0" fmla="*/ 938 w 938"/>
              <a:gd name="T1" fmla="*/ 269 h 1072"/>
              <a:gd name="T2" fmla="*/ 938 w 938"/>
              <a:gd name="T3" fmla="*/ 269 h 1072"/>
              <a:gd name="T4" fmla="*/ 938 w 938"/>
              <a:gd name="T5" fmla="*/ 267 h 1072"/>
              <a:gd name="T6" fmla="*/ 938 w 938"/>
              <a:gd name="T7" fmla="*/ 267 h 1072"/>
              <a:gd name="T8" fmla="*/ 938 w 938"/>
              <a:gd name="T9" fmla="*/ 267 h 1072"/>
              <a:gd name="T10" fmla="*/ 938 w 938"/>
              <a:gd name="T11" fmla="*/ 267 h 1072"/>
              <a:gd name="T12" fmla="*/ 938 w 938"/>
              <a:gd name="T13" fmla="*/ 267 h 1072"/>
              <a:gd name="T14" fmla="*/ 470 w 938"/>
              <a:gd name="T15" fmla="*/ 0 h 1072"/>
              <a:gd name="T16" fmla="*/ 0 w 938"/>
              <a:gd name="T17" fmla="*/ 269 h 1072"/>
              <a:gd name="T18" fmla="*/ 0 w 938"/>
              <a:gd name="T19" fmla="*/ 269 h 1072"/>
              <a:gd name="T20" fmla="*/ 0 w 938"/>
              <a:gd name="T21" fmla="*/ 269 h 1072"/>
              <a:gd name="T22" fmla="*/ 0 w 938"/>
              <a:gd name="T23" fmla="*/ 269 h 1072"/>
              <a:gd name="T24" fmla="*/ 0 w 938"/>
              <a:gd name="T25" fmla="*/ 269 h 1072"/>
              <a:gd name="T26" fmla="*/ 0 w 938"/>
              <a:gd name="T27" fmla="*/ 269 h 1072"/>
              <a:gd name="T28" fmla="*/ 0 w 938"/>
              <a:gd name="T29" fmla="*/ 269 h 1072"/>
              <a:gd name="T30" fmla="*/ 0 w 938"/>
              <a:gd name="T31" fmla="*/ 805 h 1072"/>
              <a:gd name="T32" fmla="*/ 470 w 938"/>
              <a:gd name="T33" fmla="*/ 1072 h 1072"/>
              <a:gd name="T34" fmla="*/ 470 w 938"/>
              <a:gd name="T35" fmla="*/ 1072 h 1072"/>
              <a:gd name="T36" fmla="*/ 470 w 938"/>
              <a:gd name="T37" fmla="*/ 1072 h 1072"/>
              <a:gd name="T38" fmla="*/ 470 w 938"/>
              <a:gd name="T39" fmla="*/ 1072 h 1072"/>
              <a:gd name="T40" fmla="*/ 470 w 938"/>
              <a:gd name="T41" fmla="*/ 1072 h 1072"/>
              <a:gd name="T42" fmla="*/ 470 w 938"/>
              <a:gd name="T43" fmla="*/ 1072 h 1072"/>
              <a:gd name="T44" fmla="*/ 470 w 938"/>
              <a:gd name="T45" fmla="*/ 1072 h 1072"/>
              <a:gd name="T46" fmla="*/ 470 w 938"/>
              <a:gd name="T47" fmla="*/ 1072 h 1072"/>
              <a:gd name="T48" fmla="*/ 470 w 938"/>
              <a:gd name="T49" fmla="*/ 1072 h 1072"/>
              <a:gd name="T50" fmla="*/ 470 w 938"/>
              <a:gd name="T51" fmla="*/ 1072 h 1072"/>
              <a:gd name="T52" fmla="*/ 938 w 938"/>
              <a:gd name="T53" fmla="*/ 803 h 1072"/>
              <a:gd name="T54" fmla="*/ 938 w 938"/>
              <a:gd name="T55" fmla="*/ 269 h 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38" h="1072">
                <a:moveTo>
                  <a:pt x="938" y="269"/>
                </a:moveTo>
                <a:lnTo>
                  <a:pt x="938" y="269"/>
                </a:lnTo>
                <a:lnTo>
                  <a:pt x="938" y="267"/>
                </a:lnTo>
                <a:lnTo>
                  <a:pt x="938" y="267"/>
                </a:lnTo>
                <a:lnTo>
                  <a:pt x="938" y="267"/>
                </a:lnTo>
                <a:lnTo>
                  <a:pt x="938" y="267"/>
                </a:lnTo>
                <a:lnTo>
                  <a:pt x="938" y="267"/>
                </a:lnTo>
                <a:lnTo>
                  <a:pt x="470" y="0"/>
                </a:lnTo>
                <a:lnTo>
                  <a:pt x="0" y="269"/>
                </a:lnTo>
                <a:lnTo>
                  <a:pt x="0" y="269"/>
                </a:lnTo>
                <a:lnTo>
                  <a:pt x="0" y="269"/>
                </a:lnTo>
                <a:lnTo>
                  <a:pt x="0" y="269"/>
                </a:lnTo>
                <a:lnTo>
                  <a:pt x="0" y="269"/>
                </a:lnTo>
                <a:lnTo>
                  <a:pt x="0" y="269"/>
                </a:lnTo>
                <a:lnTo>
                  <a:pt x="0" y="269"/>
                </a:lnTo>
                <a:lnTo>
                  <a:pt x="0" y="805"/>
                </a:lnTo>
                <a:lnTo>
                  <a:pt x="470" y="1072"/>
                </a:lnTo>
                <a:lnTo>
                  <a:pt x="470" y="1072"/>
                </a:lnTo>
                <a:lnTo>
                  <a:pt x="470" y="1072"/>
                </a:lnTo>
                <a:lnTo>
                  <a:pt x="470" y="1072"/>
                </a:lnTo>
                <a:lnTo>
                  <a:pt x="470" y="1072"/>
                </a:lnTo>
                <a:lnTo>
                  <a:pt x="470" y="1072"/>
                </a:lnTo>
                <a:lnTo>
                  <a:pt x="470" y="1072"/>
                </a:lnTo>
                <a:lnTo>
                  <a:pt x="470" y="1072"/>
                </a:lnTo>
                <a:lnTo>
                  <a:pt x="470" y="1072"/>
                </a:lnTo>
                <a:lnTo>
                  <a:pt x="470" y="1072"/>
                </a:lnTo>
                <a:lnTo>
                  <a:pt x="938" y="803"/>
                </a:lnTo>
                <a:lnTo>
                  <a:pt x="938" y="26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i-FI" sz="1600" b="1" dirty="0" err="1" smtClean="0">
                <a:solidFill>
                  <a:schemeClr val="bg1"/>
                </a:solidFill>
              </a:rPr>
              <a:t>Reliability</a:t>
            </a:r>
            <a:endParaRPr lang="fi-FI" sz="1600" b="1" dirty="0">
              <a:solidFill>
                <a:schemeClr val="bg1"/>
              </a:solidFill>
            </a:endParaRP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1097733" y="3960219"/>
            <a:ext cx="1585320" cy="1030235"/>
          </a:xfrm>
          <a:prstGeom prst="rect">
            <a:avLst/>
          </a:prstGeom>
          <a:noFill/>
          <a:ln w="12700">
            <a:noFill/>
          </a:ln>
        </p:spPr>
        <p:txBody>
          <a:bodyPr lIns="0" tIns="72000" rIns="0" bIns="7200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1300" i="1" dirty="0">
                <a:latin typeface="Georgia" panose="02040502050405020303" pitchFamily="18" charset="0"/>
              </a:rPr>
              <a:t>We base our evaluation activities on objectively collected data. </a:t>
            </a:r>
            <a:endParaRPr lang="fi-FI" sz="1300" i="1" dirty="0">
              <a:latin typeface="Georgia" panose="02040502050405020303" pitchFamily="18" charset="0"/>
              <a:cs typeface="Georgia" charset="0"/>
            </a:endParaRPr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2895535" y="3960219"/>
            <a:ext cx="1585320" cy="1030235"/>
          </a:xfrm>
          <a:prstGeom prst="rect">
            <a:avLst/>
          </a:prstGeom>
          <a:noFill/>
          <a:ln w="12700">
            <a:noFill/>
          </a:ln>
        </p:spPr>
        <p:txBody>
          <a:bodyPr lIns="0" tIns="72000" rIns="0" bIns="7200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1300" i="1" dirty="0">
                <a:latin typeface="Georgia" panose="02040502050405020303" pitchFamily="18" charset="0"/>
              </a:rPr>
              <a:t>We treat education providers equally in our </a:t>
            </a:r>
            <a:r>
              <a:rPr lang="en-US" sz="1300" i="1" dirty="0" smtClean="0">
                <a:latin typeface="Georgia" panose="02040502050405020303" pitchFamily="18" charset="0"/>
              </a:rPr>
              <a:t>evaluation activities.</a:t>
            </a:r>
            <a:endParaRPr lang="fi-FI" sz="1300" i="1" dirty="0">
              <a:latin typeface="Georgia" panose="02040502050405020303" pitchFamily="18" charset="0"/>
              <a:cs typeface="Georgia" charset="0"/>
            </a:endParaRPr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4693337" y="3960219"/>
            <a:ext cx="1585320" cy="1030235"/>
          </a:xfrm>
          <a:prstGeom prst="rect">
            <a:avLst/>
          </a:prstGeom>
          <a:noFill/>
          <a:ln w="12700">
            <a:noFill/>
          </a:ln>
        </p:spPr>
        <p:txBody>
          <a:bodyPr lIns="0" tIns="72000" rIns="0" bIns="7200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1300" i="1" dirty="0">
                <a:latin typeface="Georgia" panose="02040502050405020303" pitchFamily="18" charset="0"/>
              </a:rPr>
              <a:t>We act openly and make our operating principles and practices transparent.</a:t>
            </a:r>
            <a:endParaRPr lang="fi-FI" sz="1300" i="1" dirty="0">
              <a:latin typeface="Georgia" panose="02040502050405020303" pitchFamily="18" charset="0"/>
              <a:cs typeface="Georgia" charset="0"/>
            </a:endParaRP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6491139" y="3960219"/>
            <a:ext cx="1585320" cy="1030235"/>
          </a:xfrm>
          <a:prstGeom prst="rect">
            <a:avLst/>
          </a:prstGeom>
          <a:noFill/>
          <a:ln w="12700">
            <a:noFill/>
          </a:ln>
        </p:spPr>
        <p:txBody>
          <a:bodyPr lIns="0" tIns="72000" rIns="0" bIns="7200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1300" i="1" dirty="0">
                <a:latin typeface="Georgia" panose="02040502050405020303" pitchFamily="18" charset="0"/>
              </a:rPr>
              <a:t>We reform and inspire our partners to reform. </a:t>
            </a:r>
            <a:endParaRPr lang="fi-FI" sz="1300" i="1" dirty="0">
              <a:latin typeface="Georgia" panose="02040502050405020303" pitchFamily="18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01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41338" y="2464059"/>
            <a:ext cx="8018355" cy="2636000"/>
          </a:xfrm>
        </p:spPr>
        <p:txBody>
          <a:bodyPr/>
          <a:lstStyle/>
          <a:p>
            <a:pPr algn="ctr"/>
            <a:r>
              <a:rPr lang="fi-FI" sz="4400" dirty="0" err="1" smtClean="0">
                <a:latin typeface="+mn-lt"/>
              </a:rPr>
              <a:t>The</a:t>
            </a:r>
            <a:r>
              <a:rPr lang="fi-FI" sz="4400" dirty="0" smtClean="0">
                <a:latin typeface="+mn-lt"/>
              </a:rPr>
              <a:t> National Plan for </a:t>
            </a:r>
            <a:br>
              <a:rPr lang="fi-FI" sz="4400" dirty="0" smtClean="0">
                <a:latin typeface="+mn-lt"/>
              </a:rPr>
            </a:br>
            <a:r>
              <a:rPr lang="fi-FI" sz="4400" dirty="0" err="1" smtClean="0">
                <a:latin typeface="+mn-lt"/>
              </a:rPr>
              <a:t>Education</a:t>
            </a:r>
            <a:r>
              <a:rPr lang="fi-FI" sz="4400" dirty="0" smtClean="0">
                <a:latin typeface="+mn-lt"/>
              </a:rPr>
              <a:t> Evaluation </a:t>
            </a:r>
            <a:br>
              <a:rPr lang="fi-FI" sz="4400" dirty="0" smtClean="0">
                <a:latin typeface="+mn-lt"/>
              </a:rPr>
            </a:br>
            <a:r>
              <a:rPr lang="fi-FI" sz="4400" dirty="0" smtClean="0">
                <a:latin typeface="+mn-lt"/>
              </a:rPr>
              <a:t>2016-2019</a:t>
            </a:r>
            <a:endParaRPr lang="fi-FI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35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9228" y="755352"/>
            <a:ext cx="8425543" cy="1143000"/>
          </a:xfrm>
        </p:spPr>
        <p:txBody>
          <a:bodyPr/>
          <a:lstStyle/>
          <a:p>
            <a:r>
              <a:rPr lang="fi-FI" sz="4000" b="1" dirty="0" err="1" smtClean="0">
                <a:solidFill>
                  <a:srgbClr val="0D93D2"/>
                </a:solidFill>
              </a:rPr>
              <a:t>The</a:t>
            </a:r>
            <a:r>
              <a:rPr lang="fi-FI" sz="4000" b="1" dirty="0" smtClean="0">
                <a:solidFill>
                  <a:srgbClr val="0D93D2"/>
                </a:solidFill>
              </a:rPr>
              <a:t> Evaluation Plan 2016-2</a:t>
            </a:r>
            <a:r>
              <a:rPr lang="fi-FI" b="1" dirty="0" smtClean="0">
                <a:solidFill>
                  <a:srgbClr val="0D93D2"/>
                </a:solidFill>
              </a:rPr>
              <a:t>019</a:t>
            </a:r>
            <a:endParaRPr lang="fi-FI" b="1" dirty="0">
              <a:solidFill>
                <a:srgbClr val="0D93D2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100013"/>
            <a:ext cx="8229600" cy="4525963"/>
          </a:xfrm>
        </p:spPr>
        <p:txBody>
          <a:bodyPr/>
          <a:lstStyle/>
          <a:p>
            <a:pPr>
              <a:buClr>
                <a:schemeClr val="accent5"/>
              </a:buClr>
            </a:pPr>
            <a:r>
              <a:rPr lang="en-GB" dirty="0" smtClean="0"/>
              <a:t>Formulated by the Evaluation Council </a:t>
            </a:r>
          </a:p>
          <a:p>
            <a:pPr>
              <a:buClr>
                <a:schemeClr val="accent5"/>
              </a:buClr>
            </a:pPr>
            <a:r>
              <a:rPr lang="en-GB" dirty="0"/>
              <a:t>FINEEC heard its key stakeholders </a:t>
            </a:r>
            <a:r>
              <a:rPr lang="en-GB" dirty="0" smtClean="0"/>
              <a:t>in the process of preparing the plan</a:t>
            </a:r>
            <a:endParaRPr lang="en-GB" dirty="0"/>
          </a:p>
          <a:p>
            <a:pPr>
              <a:buClr>
                <a:schemeClr val="accent5"/>
              </a:buClr>
            </a:pPr>
            <a:r>
              <a:rPr lang="en-GB" dirty="0" smtClean="0"/>
              <a:t>Approved by the Ministry of Education and Culture in March 2016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05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78" y="475162"/>
            <a:ext cx="6040740" cy="596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23"/>
          <p:cNvSpPr txBox="1">
            <a:spLocks noChangeArrowheads="1"/>
          </p:cNvSpPr>
          <p:nvPr/>
        </p:nvSpPr>
        <p:spPr bwMode="auto">
          <a:xfrm rot="18900000">
            <a:off x="2625656" y="1400078"/>
            <a:ext cx="1649585" cy="1484939"/>
          </a:xfrm>
          <a:prstGeom prst="rect">
            <a:avLst/>
          </a:prstGeom>
          <a:noFill/>
          <a:ln w="12700">
            <a:noFill/>
          </a:ln>
        </p:spPr>
        <p:txBody>
          <a:bodyPr lIns="10800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fi-FI" sz="1300" b="1" dirty="0" err="1" smtClean="0">
                <a:solidFill>
                  <a:schemeClr val="bg1"/>
                </a:solidFill>
                <a:latin typeface="+mj-lt"/>
                <a:cs typeface="Georgia" charset="0"/>
              </a:rPr>
              <a:t>Developing</a:t>
            </a:r>
            <a:r>
              <a:rPr lang="fi-FI" sz="1300" b="1" dirty="0" smtClean="0">
                <a:solidFill>
                  <a:schemeClr val="bg1"/>
                </a:solidFill>
                <a:latin typeface="+mj-lt"/>
                <a:cs typeface="Georgia" charset="0"/>
              </a:rPr>
              <a:t> </a:t>
            </a:r>
            <a:r>
              <a:rPr lang="fi-FI" sz="1300" b="1" dirty="0" err="1" smtClean="0">
                <a:solidFill>
                  <a:schemeClr val="bg1"/>
                </a:solidFill>
                <a:latin typeface="+mj-lt"/>
                <a:cs typeface="Georgia" charset="0"/>
              </a:rPr>
              <a:t>learning</a:t>
            </a:r>
            <a:r>
              <a:rPr lang="fi-FI" sz="1300" b="1" dirty="0" smtClean="0">
                <a:solidFill>
                  <a:schemeClr val="bg1"/>
                </a:solidFill>
                <a:latin typeface="+mj-lt"/>
                <a:cs typeface="Georgia" charset="0"/>
              </a:rPr>
              <a:t> and </a:t>
            </a:r>
            <a:r>
              <a:rPr lang="fi-FI" sz="1300" b="1" dirty="0" err="1" smtClean="0">
                <a:solidFill>
                  <a:schemeClr val="bg1"/>
                </a:solidFill>
                <a:latin typeface="+mj-lt"/>
                <a:cs typeface="Georgia" charset="0"/>
              </a:rPr>
              <a:t>competence</a:t>
            </a:r>
            <a:r>
              <a:rPr lang="fi-FI" sz="1300" b="1" dirty="0" smtClean="0">
                <a:solidFill>
                  <a:schemeClr val="bg1"/>
                </a:solidFill>
                <a:latin typeface="+mj-lt"/>
                <a:cs typeface="Georgia" charset="0"/>
              </a:rPr>
              <a:t> </a:t>
            </a:r>
            <a:r>
              <a:rPr lang="fi-FI" sz="1300" b="1" dirty="0" err="1" smtClean="0">
                <a:solidFill>
                  <a:schemeClr val="bg1"/>
                </a:solidFill>
                <a:latin typeface="+mj-lt"/>
                <a:cs typeface="Georgia" charset="0"/>
              </a:rPr>
              <a:t>with</a:t>
            </a:r>
            <a:r>
              <a:rPr lang="fi-FI" sz="1300" b="1" dirty="0" smtClean="0">
                <a:solidFill>
                  <a:schemeClr val="bg1"/>
                </a:solidFill>
                <a:latin typeface="+mj-lt"/>
                <a:cs typeface="Georgia" charset="0"/>
              </a:rPr>
              <a:t> </a:t>
            </a:r>
            <a:r>
              <a:rPr lang="fi-FI" sz="1300" b="1" dirty="0" err="1" smtClean="0">
                <a:solidFill>
                  <a:schemeClr val="bg1"/>
                </a:solidFill>
                <a:latin typeface="+mj-lt"/>
                <a:cs typeface="Georgia" charset="0"/>
              </a:rPr>
              <a:t>evaluation</a:t>
            </a:r>
            <a:endParaRPr lang="fi-FI" sz="1300" b="1" dirty="0">
              <a:solidFill>
                <a:schemeClr val="bg1"/>
              </a:solidFill>
              <a:latin typeface="+mj-lt"/>
              <a:cs typeface="Georgia" charset="0"/>
            </a:endParaRPr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 rot="2700000">
            <a:off x="5190625" y="1531813"/>
            <a:ext cx="1649585" cy="1484939"/>
          </a:xfrm>
          <a:prstGeom prst="rect">
            <a:avLst/>
          </a:prstGeom>
          <a:noFill/>
          <a:ln w="12700">
            <a:noFill/>
          </a:ln>
        </p:spPr>
        <p:txBody>
          <a:bodyPr lIns="10800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fi-FI" sz="1300" b="1" dirty="0" err="1" smtClean="0">
                <a:solidFill>
                  <a:schemeClr val="bg1"/>
                </a:solidFill>
                <a:latin typeface="+mj-lt"/>
                <a:cs typeface="Georgia" charset="0"/>
              </a:rPr>
              <a:t>Functionality</a:t>
            </a:r>
            <a:r>
              <a:rPr lang="fi-FI" sz="1300" b="1" dirty="0" smtClean="0">
                <a:solidFill>
                  <a:schemeClr val="bg1"/>
                </a:solidFill>
                <a:latin typeface="+mj-lt"/>
                <a:cs typeface="Georgia" charset="0"/>
              </a:rPr>
              <a:t> and </a:t>
            </a:r>
            <a:r>
              <a:rPr lang="fi-FI" sz="1300" b="1" dirty="0" err="1" smtClean="0">
                <a:solidFill>
                  <a:schemeClr val="bg1"/>
                </a:solidFill>
                <a:latin typeface="+mj-lt"/>
                <a:cs typeface="Georgia" charset="0"/>
              </a:rPr>
              <a:t>development</a:t>
            </a:r>
            <a:r>
              <a:rPr lang="fi-FI" sz="1300" b="1" dirty="0" smtClean="0">
                <a:solidFill>
                  <a:schemeClr val="bg1"/>
                </a:solidFill>
                <a:latin typeface="+mj-lt"/>
                <a:cs typeface="Georgia" charset="0"/>
              </a:rPr>
              <a:t> of </a:t>
            </a:r>
            <a:r>
              <a:rPr lang="fi-FI" sz="1300" b="1" dirty="0" err="1" smtClean="0">
                <a:solidFill>
                  <a:schemeClr val="bg1"/>
                </a:solidFill>
                <a:latin typeface="+mj-lt"/>
                <a:cs typeface="Georgia" charset="0"/>
              </a:rPr>
              <a:t>the</a:t>
            </a:r>
            <a:r>
              <a:rPr lang="fi-FI" sz="1300" b="1" dirty="0" smtClean="0">
                <a:solidFill>
                  <a:schemeClr val="bg1"/>
                </a:solidFill>
                <a:latin typeface="+mj-lt"/>
                <a:cs typeface="Georgia" charset="0"/>
              </a:rPr>
              <a:t> </a:t>
            </a:r>
            <a:r>
              <a:rPr lang="fi-FI" sz="1300" b="1" dirty="0" err="1" smtClean="0">
                <a:solidFill>
                  <a:schemeClr val="bg1"/>
                </a:solidFill>
                <a:latin typeface="+mj-lt"/>
                <a:cs typeface="Georgia" charset="0"/>
              </a:rPr>
              <a:t>educational</a:t>
            </a:r>
            <a:r>
              <a:rPr lang="fi-FI" sz="1300" b="1" dirty="0" smtClean="0">
                <a:solidFill>
                  <a:schemeClr val="bg1"/>
                </a:solidFill>
                <a:latin typeface="+mj-lt"/>
                <a:cs typeface="Georgia" charset="0"/>
              </a:rPr>
              <a:t> </a:t>
            </a:r>
            <a:r>
              <a:rPr lang="fi-FI" sz="1300" b="1" dirty="0" err="1" smtClean="0">
                <a:solidFill>
                  <a:schemeClr val="bg1"/>
                </a:solidFill>
                <a:latin typeface="+mj-lt"/>
                <a:cs typeface="Georgia" charset="0"/>
              </a:rPr>
              <a:t>system</a:t>
            </a:r>
            <a:endParaRPr lang="fi-FI" sz="1300" b="1" dirty="0">
              <a:solidFill>
                <a:schemeClr val="bg1"/>
              </a:solidFill>
              <a:latin typeface="+mj-lt"/>
              <a:cs typeface="Georgia" charset="0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 rot="18900000">
            <a:off x="4933031" y="4024748"/>
            <a:ext cx="1649585" cy="1484939"/>
          </a:xfrm>
          <a:prstGeom prst="rect">
            <a:avLst/>
          </a:prstGeom>
          <a:noFill/>
          <a:ln w="12700">
            <a:noFill/>
          </a:ln>
        </p:spPr>
        <p:txBody>
          <a:bodyPr lIns="10800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0"/>
              </a:spcBef>
              <a:defRPr/>
            </a:pPr>
            <a:r>
              <a:rPr lang="fi-FI" sz="1300" b="1" dirty="0" err="1" smtClean="0">
                <a:solidFill>
                  <a:schemeClr val="bg1"/>
                </a:solidFill>
                <a:latin typeface="+mj-lt"/>
                <a:cs typeface="Georgia" charset="0"/>
              </a:rPr>
              <a:t>Themes</a:t>
            </a:r>
            <a:r>
              <a:rPr lang="fi-FI" sz="1300" b="1" dirty="0" smtClean="0">
                <a:solidFill>
                  <a:schemeClr val="bg1"/>
                </a:solidFill>
                <a:latin typeface="+mj-lt"/>
                <a:cs typeface="Georgia" charset="0"/>
              </a:rPr>
              <a:t> </a:t>
            </a:r>
            <a:r>
              <a:rPr lang="fi-FI" sz="1300" b="1" dirty="0" err="1" smtClean="0">
                <a:solidFill>
                  <a:schemeClr val="bg1"/>
                </a:solidFill>
                <a:latin typeface="+mj-lt"/>
                <a:cs typeface="Georgia" charset="0"/>
              </a:rPr>
              <a:t>which</a:t>
            </a:r>
            <a:r>
              <a:rPr lang="fi-FI" sz="1300" b="1" dirty="0" smtClean="0">
                <a:solidFill>
                  <a:schemeClr val="bg1"/>
                </a:solidFill>
                <a:latin typeface="+mj-lt"/>
                <a:cs typeface="Georgia" charset="0"/>
              </a:rPr>
              <a:t> </a:t>
            </a:r>
            <a:r>
              <a:rPr lang="fi-FI" sz="1300" b="1" dirty="0" err="1" smtClean="0">
                <a:solidFill>
                  <a:schemeClr val="bg1"/>
                </a:solidFill>
                <a:latin typeface="+mj-lt"/>
                <a:cs typeface="Georgia" charset="0"/>
              </a:rPr>
              <a:t>are</a:t>
            </a:r>
            <a:r>
              <a:rPr lang="fi-FI" sz="1300" b="1" dirty="0" smtClean="0">
                <a:solidFill>
                  <a:schemeClr val="bg1"/>
                </a:solidFill>
                <a:latin typeface="+mj-lt"/>
                <a:cs typeface="Georgia" charset="0"/>
              </a:rPr>
              <a:t> </a:t>
            </a:r>
            <a:r>
              <a:rPr lang="fi-FI" sz="1300" b="1" dirty="0" err="1" smtClean="0">
                <a:solidFill>
                  <a:schemeClr val="bg1"/>
                </a:solidFill>
                <a:latin typeface="+mj-lt"/>
                <a:cs typeface="Georgia" charset="0"/>
              </a:rPr>
              <a:t>central</a:t>
            </a:r>
            <a:r>
              <a:rPr lang="fi-FI" sz="1300" b="1" dirty="0" smtClean="0">
                <a:solidFill>
                  <a:schemeClr val="bg1"/>
                </a:solidFill>
                <a:latin typeface="+mj-lt"/>
                <a:cs typeface="Georgia" charset="0"/>
              </a:rPr>
              <a:t> and </a:t>
            </a:r>
            <a:r>
              <a:rPr lang="fi-FI" sz="1300" b="1" dirty="0" err="1" smtClean="0">
                <a:solidFill>
                  <a:schemeClr val="bg1"/>
                </a:solidFill>
                <a:latin typeface="+mj-lt"/>
                <a:cs typeface="Georgia" charset="0"/>
              </a:rPr>
              <a:t>critical</a:t>
            </a:r>
            <a:r>
              <a:rPr lang="fi-FI" sz="1300" b="1" dirty="0" smtClean="0">
                <a:solidFill>
                  <a:schemeClr val="bg1"/>
                </a:solidFill>
                <a:latin typeface="+mj-lt"/>
                <a:cs typeface="Georgia" charset="0"/>
              </a:rPr>
              <a:t> in </a:t>
            </a:r>
            <a:r>
              <a:rPr lang="fi-FI" sz="1300" b="1" dirty="0" err="1" smtClean="0">
                <a:solidFill>
                  <a:schemeClr val="bg1"/>
                </a:solidFill>
                <a:latin typeface="+mj-lt"/>
                <a:cs typeface="Georgia" charset="0"/>
              </a:rPr>
              <a:t>the</a:t>
            </a:r>
            <a:r>
              <a:rPr lang="fi-FI" sz="1300" b="1" dirty="0" smtClean="0">
                <a:solidFill>
                  <a:schemeClr val="bg1"/>
                </a:solidFill>
                <a:latin typeface="+mj-lt"/>
                <a:cs typeface="Georgia" charset="0"/>
              </a:rPr>
              <a:t> </a:t>
            </a:r>
            <a:r>
              <a:rPr lang="fi-FI" sz="1300" b="1" dirty="0" err="1" smtClean="0">
                <a:solidFill>
                  <a:schemeClr val="bg1"/>
                </a:solidFill>
                <a:latin typeface="+mj-lt"/>
                <a:cs typeface="Georgia" charset="0"/>
              </a:rPr>
              <a:t>society</a:t>
            </a:r>
            <a:endParaRPr lang="fi-FI" sz="1300" b="1" dirty="0">
              <a:solidFill>
                <a:schemeClr val="bg1"/>
              </a:solidFill>
              <a:latin typeface="+mj-lt"/>
              <a:cs typeface="Georgia" charset="0"/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 rot="2700000">
            <a:off x="2168255" y="3724279"/>
            <a:ext cx="1954370" cy="1484939"/>
          </a:xfrm>
          <a:prstGeom prst="rect">
            <a:avLst/>
          </a:prstGeom>
          <a:noFill/>
          <a:ln w="12700">
            <a:noFill/>
          </a:ln>
        </p:spPr>
        <p:txBody>
          <a:bodyPr lIns="10800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0"/>
              </a:spcBef>
              <a:defRPr/>
            </a:pPr>
            <a:r>
              <a:rPr lang="fi-FI" sz="1300" b="1" dirty="0" err="1" smtClean="0">
                <a:solidFill>
                  <a:schemeClr val="bg1"/>
                </a:solidFill>
                <a:latin typeface="+mj-lt"/>
                <a:cs typeface="Georgia" charset="0"/>
              </a:rPr>
              <a:t>Supporting</a:t>
            </a:r>
            <a:r>
              <a:rPr lang="fi-FI" sz="1300" b="1" dirty="0" smtClean="0">
                <a:solidFill>
                  <a:schemeClr val="bg1"/>
                </a:solidFill>
                <a:latin typeface="+mj-lt"/>
                <a:cs typeface="Georgia" charset="0"/>
              </a:rPr>
              <a:t> </a:t>
            </a:r>
            <a:r>
              <a:rPr lang="fi-FI" sz="1300" b="1" dirty="0" err="1" smtClean="0">
                <a:solidFill>
                  <a:schemeClr val="bg1"/>
                </a:solidFill>
                <a:latin typeface="+mj-lt"/>
                <a:cs typeface="Georgia" charset="0"/>
              </a:rPr>
              <a:t>education</a:t>
            </a:r>
            <a:r>
              <a:rPr lang="fi-FI" sz="1300" b="1" dirty="0" smtClean="0">
                <a:solidFill>
                  <a:schemeClr val="bg1"/>
                </a:solidFill>
                <a:latin typeface="+mj-lt"/>
                <a:cs typeface="Georgia" charset="0"/>
              </a:rPr>
              <a:t> </a:t>
            </a:r>
            <a:r>
              <a:rPr lang="fi-FI" sz="1300" b="1" dirty="0" err="1" smtClean="0">
                <a:solidFill>
                  <a:schemeClr val="bg1"/>
                </a:solidFill>
                <a:latin typeface="+mj-lt"/>
                <a:cs typeface="Georgia" charset="0"/>
              </a:rPr>
              <a:t>providers</a:t>
            </a:r>
            <a:r>
              <a:rPr lang="fi-FI" sz="1300" b="1" dirty="0" smtClean="0">
                <a:solidFill>
                  <a:schemeClr val="bg1"/>
                </a:solidFill>
                <a:latin typeface="+mj-lt"/>
                <a:cs typeface="Georgia" charset="0"/>
              </a:rPr>
              <a:t> in </a:t>
            </a:r>
            <a:r>
              <a:rPr lang="fi-FI" sz="1300" b="1" dirty="0" err="1" smtClean="0">
                <a:solidFill>
                  <a:schemeClr val="bg1"/>
                </a:solidFill>
                <a:latin typeface="+mj-lt"/>
                <a:cs typeface="Georgia" charset="0"/>
              </a:rPr>
              <a:t>quality</a:t>
            </a:r>
            <a:r>
              <a:rPr lang="fi-FI" sz="1300" b="1" dirty="0" smtClean="0">
                <a:solidFill>
                  <a:schemeClr val="bg1"/>
                </a:solidFill>
                <a:latin typeface="+mj-lt"/>
                <a:cs typeface="Georgia" charset="0"/>
              </a:rPr>
              <a:t> management and in </a:t>
            </a:r>
            <a:r>
              <a:rPr lang="fi-FI" sz="1300" b="1" dirty="0" err="1" smtClean="0">
                <a:solidFill>
                  <a:schemeClr val="bg1"/>
                </a:solidFill>
                <a:latin typeface="+mj-lt"/>
                <a:cs typeface="Georgia" charset="0"/>
              </a:rPr>
              <a:t>strengthening</a:t>
            </a:r>
            <a:r>
              <a:rPr lang="fi-FI" sz="1300" b="1" dirty="0" smtClean="0">
                <a:solidFill>
                  <a:schemeClr val="bg1"/>
                </a:solidFill>
                <a:latin typeface="+mj-lt"/>
                <a:cs typeface="Georgia" charset="0"/>
              </a:rPr>
              <a:t> an </a:t>
            </a:r>
            <a:r>
              <a:rPr lang="fi-FI" sz="1300" b="1" dirty="0" err="1" smtClean="0">
                <a:solidFill>
                  <a:schemeClr val="bg1"/>
                </a:solidFill>
                <a:latin typeface="+mj-lt"/>
                <a:cs typeface="Georgia" charset="0"/>
              </a:rPr>
              <a:t>evaluation</a:t>
            </a:r>
            <a:r>
              <a:rPr lang="fi-FI" sz="1300" b="1" dirty="0" smtClean="0">
                <a:solidFill>
                  <a:schemeClr val="bg1"/>
                </a:solidFill>
                <a:latin typeface="+mj-lt"/>
                <a:cs typeface="Georgia" charset="0"/>
              </a:rPr>
              <a:t> </a:t>
            </a:r>
            <a:r>
              <a:rPr lang="fi-FI" sz="1300" b="1" dirty="0" err="1" smtClean="0">
                <a:solidFill>
                  <a:schemeClr val="bg1"/>
                </a:solidFill>
                <a:latin typeface="+mj-lt"/>
                <a:cs typeface="Georgia" charset="0"/>
              </a:rPr>
              <a:t>cullture</a:t>
            </a:r>
            <a:endParaRPr lang="fi-FI" sz="1300" b="1" dirty="0">
              <a:solidFill>
                <a:schemeClr val="bg1"/>
              </a:solidFill>
              <a:latin typeface="+mj-lt"/>
              <a:cs typeface="Georgia" charset="0"/>
            </a:endParaRP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3769772" y="2599536"/>
            <a:ext cx="1737460" cy="1670456"/>
          </a:xfrm>
          <a:prstGeom prst="rect">
            <a:avLst/>
          </a:prstGeom>
          <a:noFill/>
          <a:ln w="12700">
            <a:noFill/>
          </a:ln>
        </p:spPr>
        <p:txBody>
          <a:bodyPr lIns="10800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fi-FI" sz="1800" b="1" dirty="0" err="1" smtClean="0">
                <a:solidFill>
                  <a:schemeClr val="tx2"/>
                </a:solidFill>
                <a:latin typeface="+mj-lt"/>
                <a:cs typeface="Georgia" charset="0"/>
              </a:rPr>
              <a:t>Foresight</a:t>
            </a:r>
            <a:r>
              <a:rPr lang="fi-FI" sz="1800" b="1" dirty="0" smtClean="0">
                <a:solidFill>
                  <a:schemeClr val="tx2"/>
                </a:solidFill>
                <a:latin typeface="+mj-lt"/>
                <a:cs typeface="Georgia" charset="0"/>
              </a:rPr>
              <a:t> and </a:t>
            </a:r>
            <a:r>
              <a:rPr lang="fi-FI" sz="1800" b="1" dirty="0" err="1" smtClean="0">
                <a:solidFill>
                  <a:schemeClr val="tx2"/>
                </a:solidFill>
                <a:latin typeface="+mj-lt"/>
                <a:cs typeface="Georgia" charset="0"/>
              </a:rPr>
              <a:t>effective</a:t>
            </a:r>
            <a:r>
              <a:rPr lang="fi-FI" sz="1800" b="1" dirty="0" smtClean="0">
                <a:solidFill>
                  <a:schemeClr val="tx2"/>
                </a:solidFill>
                <a:latin typeface="+mj-lt"/>
                <a:cs typeface="Georgia" charset="0"/>
              </a:rPr>
              <a:t> </a:t>
            </a:r>
            <a:r>
              <a:rPr lang="fi-FI" sz="1800" b="1" dirty="0" err="1" smtClean="0">
                <a:solidFill>
                  <a:schemeClr val="tx2"/>
                </a:solidFill>
                <a:latin typeface="+mj-lt"/>
                <a:cs typeface="Georgia" charset="0"/>
              </a:rPr>
              <a:t>evaluation</a:t>
            </a:r>
            <a:endParaRPr lang="fi-FI" sz="1800" b="1" dirty="0">
              <a:solidFill>
                <a:schemeClr val="tx2"/>
              </a:solidFill>
              <a:latin typeface="+mj-lt"/>
              <a:cs typeface="Georgi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420915" y="341961"/>
            <a:ext cx="8265046" cy="1195388"/>
          </a:xfrm>
          <a:prstGeom prst="rect">
            <a:avLst/>
          </a:prstGeom>
        </p:spPr>
        <p:txBody>
          <a:bodyPr/>
          <a:lstStyle/>
          <a:p>
            <a:r>
              <a:rPr lang="fi-FI" sz="2800" b="1" dirty="0" smtClean="0">
                <a:solidFill>
                  <a:srgbClr val="0D93D2"/>
                </a:solidFill>
                <a:latin typeface="Georgia" panose="02040502050405020303" pitchFamily="18" charset="0"/>
              </a:rPr>
              <a:t>Strategic </a:t>
            </a:r>
            <a:r>
              <a:rPr lang="fi-FI" sz="2800" b="1" dirty="0" err="1" smtClean="0">
                <a:solidFill>
                  <a:srgbClr val="0D93D2"/>
                </a:solidFill>
                <a:latin typeface="Georgia" panose="02040502050405020303" pitchFamily="18" charset="0"/>
              </a:rPr>
              <a:t>focus</a:t>
            </a:r>
            <a:r>
              <a:rPr lang="fi-FI" sz="2800" b="1" dirty="0" smtClean="0">
                <a:solidFill>
                  <a:srgbClr val="0D93D2"/>
                </a:solidFill>
                <a:latin typeface="Georgia" panose="02040502050405020303" pitchFamily="18" charset="0"/>
              </a:rPr>
              <a:t> </a:t>
            </a:r>
            <a:r>
              <a:rPr lang="fi-FI" sz="2800" b="1" dirty="0" err="1" smtClean="0">
                <a:solidFill>
                  <a:srgbClr val="0D93D2"/>
                </a:solidFill>
                <a:latin typeface="Georgia" panose="02040502050405020303" pitchFamily="18" charset="0"/>
              </a:rPr>
              <a:t>areas</a:t>
            </a:r>
            <a:r>
              <a:rPr lang="fi-FI" sz="2800" b="1" dirty="0" smtClean="0">
                <a:solidFill>
                  <a:srgbClr val="0D93D2"/>
                </a:solidFill>
                <a:latin typeface="Georgia" panose="02040502050405020303" pitchFamily="18" charset="0"/>
              </a:rPr>
              <a:t> of </a:t>
            </a:r>
            <a:r>
              <a:rPr lang="fi-FI" sz="2800" b="1" dirty="0" err="1" smtClean="0">
                <a:solidFill>
                  <a:srgbClr val="0D93D2"/>
                </a:solidFill>
                <a:latin typeface="Georgia" panose="02040502050405020303" pitchFamily="18" charset="0"/>
              </a:rPr>
              <a:t>evaluation</a:t>
            </a:r>
            <a:r>
              <a:rPr lang="fi-FI" sz="2800" b="1" dirty="0" smtClean="0">
                <a:solidFill>
                  <a:srgbClr val="0D93D2"/>
                </a:solidFill>
                <a:latin typeface="Georgia" panose="02040502050405020303" pitchFamily="18" charset="0"/>
              </a:rPr>
              <a:t> </a:t>
            </a:r>
            <a:r>
              <a:rPr lang="fi-FI" sz="2800" b="1" dirty="0" err="1" smtClean="0">
                <a:solidFill>
                  <a:srgbClr val="0D93D2"/>
                </a:solidFill>
                <a:latin typeface="Georgia" panose="02040502050405020303" pitchFamily="18" charset="0"/>
              </a:rPr>
              <a:t>activities</a:t>
            </a:r>
            <a:endParaRPr lang="fi-FI" sz="3200" b="1" dirty="0">
              <a:solidFill>
                <a:srgbClr val="0D93D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283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278843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D93D2"/>
                </a:solidFill>
              </a:rPr>
              <a:t>FINEEC</a:t>
            </a:r>
            <a:endParaRPr lang="en-GB" b="1" dirty="0">
              <a:solidFill>
                <a:srgbClr val="0D93D2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77522" y="2402567"/>
            <a:ext cx="7588955" cy="3109459"/>
          </a:xfrm>
        </p:spPr>
        <p:txBody>
          <a:bodyPr/>
          <a:lstStyle/>
          <a:p>
            <a:pPr>
              <a:buClr>
                <a:schemeClr val="accent5"/>
              </a:buClr>
            </a:pPr>
            <a:r>
              <a:rPr lang="en-GB" dirty="0" smtClean="0"/>
              <a:t>Independent expert organisation</a:t>
            </a:r>
          </a:p>
          <a:p>
            <a:pPr>
              <a:buClr>
                <a:schemeClr val="accent5"/>
              </a:buClr>
            </a:pPr>
            <a:r>
              <a:rPr lang="fi-FI" dirty="0" smtClean="0"/>
              <a:t>1</a:t>
            </a:r>
            <a:r>
              <a:rPr lang="fi-FI" baseline="30000" dirty="0" smtClean="0"/>
              <a:t>st </a:t>
            </a:r>
            <a:r>
              <a:rPr lang="en-GB" dirty="0" smtClean="0"/>
              <a:t>of May 2014 </a:t>
            </a:r>
            <a:r>
              <a:rPr lang="en-GB" dirty="0" smtClean="0">
                <a:latin typeface="Garamond" panose="02020404030301010803" pitchFamily="18" charset="0"/>
              </a:rPr>
              <a:t>→</a:t>
            </a:r>
            <a:endParaRPr lang="en-GB" dirty="0" smtClean="0"/>
          </a:p>
          <a:p>
            <a:pPr>
              <a:buClr>
                <a:schemeClr val="accent5"/>
              </a:buClr>
            </a:pPr>
            <a:r>
              <a:rPr lang="en-GB" dirty="0" smtClean="0"/>
              <a:t>Responsible for external evaluation at all levels of education in </a:t>
            </a:r>
            <a:r>
              <a:rPr lang="en-GB" dirty="0" smtClean="0"/>
              <a:t>Finland</a:t>
            </a:r>
          </a:p>
          <a:p>
            <a:pPr>
              <a:buClr>
                <a:schemeClr val="accent5"/>
              </a:buClr>
            </a:pPr>
            <a:r>
              <a:rPr lang="en-GB" dirty="0" smtClean="0"/>
              <a:t>Finnish higher evaluation council over 20 years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7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12622"/>
            <a:ext cx="8229600" cy="1143000"/>
          </a:xfrm>
        </p:spPr>
        <p:txBody>
          <a:bodyPr/>
          <a:lstStyle/>
          <a:p>
            <a:r>
              <a:rPr lang="en-GB" sz="3600" dirty="0" smtClean="0">
                <a:solidFill>
                  <a:srgbClr val="0D93D2"/>
                </a:solidFill>
              </a:rPr>
              <a:t>Evaluations of </a:t>
            </a:r>
            <a:r>
              <a:rPr lang="en-GB" sz="3600" b="1" dirty="0" smtClean="0">
                <a:solidFill>
                  <a:srgbClr val="0D93D2"/>
                </a:solidFill>
              </a:rPr>
              <a:t>early childhood </a:t>
            </a:r>
            <a:r>
              <a:rPr lang="en-GB" sz="3600" dirty="0" smtClean="0">
                <a:solidFill>
                  <a:srgbClr val="0D93D2"/>
                </a:solidFill>
              </a:rPr>
              <a:t>and </a:t>
            </a:r>
            <a:r>
              <a:rPr lang="en-GB" sz="3600" b="1" dirty="0" smtClean="0">
                <a:solidFill>
                  <a:srgbClr val="0D93D2"/>
                </a:solidFill>
              </a:rPr>
              <a:t>pre-primary</a:t>
            </a:r>
            <a:r>
              <a:rPr lang="en-GB" sz="3600" dirty="0" smtClean="0">
                <a:solidFill>
                  <a:srgbClr val="0D93D2"/>
                </a:solidFill>
              </a:rPr>
              <a:t> </a:t>
            </a:r>
            <a:r>
              <a:rPr lang="en-GB" sz="3600" b="1" dirty="0" smtClean="0">
                <a:solidFill>
                  <a:srgbClr val="0D93D2"/>
                </a:solidFill>
              </a:rPr>
              <a:t>education</a:t>
            </a:r>
            <a:r>
              <a:rPr lang="en-GB" sz="3600" dirty="0" smtClean="0">
                <a:solidFill>
                  <a:srgbClr val="0D93D2"/>
                </a:solidFill>
              </a:rPr>
              <a:t> 2016-2019</a:t>
            </a: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120462"/>
            <a:ext cx="8229600" cy="4525963"/>
          </a:xfrm>
        </p:spPr>
        <p:txBody>
          <a:bodyPr/>
          <a:lstStyle/>
          <a:p>
            <a:pPr>
              <a:buClr>
                <a:schemeClr val="accent5"/>
              </a:buClr>
            </a:pPr>
            <a:r>
              <a:rPr lang="en-GB" dirty="0" smtClean="0"/>
              <a:t>The implementation and process of early childhood education </a:t>
            </a:r>
          </a:p>
          <a:p>
            <a:pPr>
              <a:buClr>
                <a:schemeClr val="accent5"/>
              </a:buClr>
            </a:pPr>
            <a:r>
              <a:rPr lang="en-GB" dirty="0" smtClean="0"/>
              <a:t>Supporting early childhood education providers in quality management and the development of an evaluation model </a:t>
            </a:r>
          </a:p>
          <a:p>
            <a:pPr>
              <a:buClr>
                <a:schemeClr val="accent5"/>
              </a:buClr>
            </a:pPr>
            <a:endParaRPr lang="en-GB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375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57630"/>
            <a:ext cx="8229600" cy="1143000"/>
          </a:xfrm>
        </p:spPr>
        <p:txBody>
          <a:bodyPr/>
          <a:lstStyle/>
          <a:p>
            <a:r>
              <a:rPr lang="en-GB" sz="3600" dirty="0" smtClean="0"/>
              <a:t>Evaluations of </a:t>
            </a:r>
            <a:r>
              <a:rPr lang="en-GB" sz="3600" b="1" dirty="0" smtClean="0"/>
              <a:t>basic education </a:t>
            </a:r>
            <a:r>
              <a:rPr lang="en-GB" sz="3600" dirty="0" smtClean="0"/>
              <a:t>and</a:t>
            </a:r>
            <a:r>
              <a:rPr lang="en-GB" sz="3600" b="1" dirty="0" smtClean="0"/>
              <a:t> upper secondary education</a:t>
            </a:r>
            <a:endParaRPr lang="en-GB" sz="36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736287"/>
            <a:ext cx="8229600" cy="4525963"/>
          </a:xfrm>
        </p:spPr>
        <p:txBody>
          <a:bodyPr/>
          <a:lstStyle/>
          <a:p>
            <a:pPr>
              <a:buClr>
                <a:schemeClr val="accent5"/>
              </a:buClr>
            </a:pPr>
            <a:r>
              <a:rPr lang="fi-FI" dirty="0" err="1"/>
              <a:t>Assessment</a:t>
            </a:r>
            <a:r>
              <a:rPr lang="fi-FI" dirty="0"/>
              <a:t> of </a:t>
            </a:r>
            <a:r>
              <a:rPr lang="fi-FI" dirty="0" err="1" smtClean="0"/>
              <a:t>learning</a:t>
            </a:r>
            <a:r>
              <a:rPr lang="fi-FI" dirty="0" smtClean="0"/>
              <a:t> </a:t>
            </a:r>
            <a:r>
              <a:rPr lang="fi-FI" dirty="0" err="1" smtClean="0"/>
              <a:t>outcomes</a:t>
            </a:r>
            <a:endParaRPr lang="fi-FI" dirty="0"/>
          </a:p>
          <a:p>
            <a:pPr lvl="2">
              <a:buClr>
                <a:schemeClr val="accent5"/>
              </a:buClr>
            </a:pPr>
            <a:r>
              <a:rPr lang="fi-FI" dirty="0" err="1"/>
              <a:t>Mathematics</a:t>
            </a:r>
            <a:r>
              <a:rPr lang="fi-FI" dirty="0"/>
              <a:t>, </a:t>
            </a:r>
            <a:r>
              <a:rPr lang="fi-FI" dirty="0" err="1" smtClean="0"/>
              <a:t>mother</a:t>
            </a:r>
            <a:r>
              <a:rPr lang="fi-FI" dirty="0" smtClean="0"/>
              <a:t> </a:t>
            </a:r>
            <a:r>
              <a:rPr lang="fi-FI" dirty="0" err="1"/>
              <a:t>tongue</a:t>
            </a:r>
            <a:r>
              <a:rPr lang="fi-FI" dirty="0"/>
              <a:t> (</a:t>
            </a:r>
            <a:r>
              <a:rPr lang="fi-FI" dirty="0" err="1"/>
              <a:t>Finnish</a:t>
            </a:r>
            <a:r>
              <a:rPr lang="fi-FI" dirty="0"/>
              <a:t> and </a:t>
            </a:r>
            <a:r>
              <a:rPr lang="fi-FI" dirty="0" err="1"/>
              <a:t>Swedish</a:t>
            </a:r>
            <a:r>
              <a:rPr lang="fi-FI" dirty="0"/>
              <a:t>) </a:t>
            </a:r>
            <a:r>
              <a:rPr lang="fi-FI" dirty="0" err="1"/>
              <a:t>periodically</a:t>
            </a:r>
            <a:endParaRPr lang="fi-FI" dirty="0"/>
          </a:p>
          <a:p>
            <a:pPr lvl="2">
              <a:buClr>
                <a:schemeClr val="accent5"/>
              </a:buClr>
            </a:pPr>
            <a:r>
              <a:rPr lang="fi-FI" dirty="0" err="1"/>
              <a:t>Sample-based</a:t>
            </a:r>
            <a:r>
              <a:rPr lang="fi-FI" dirty="0"/>
              <a:t> </a:t>
            </a:r>
            <a:r>
              <a:rPr lang="fi-FI" dirty="0" err="1"/>
              <a:t>assessments</a:t>
            </a:r>
            <a:endParaRPr lang="fi-FI" dirty="0"/>
          </a:p>
          <a:p>
            <a:pPr lvl="2">
              <a:buClr>
                <a:schemeClr val="accent5"/>
              </a:buClr>
            </a:pPr>
            <a:r>
              <a:rPr lang="fi-FI" dirty="0"/>
              <a:t>No ranking </a:t>
            </a:r>
            <a:r>
              <a:rPr lang="fi-FI" dirty="0" err="1"/>
              <a:t>lists</a:t>
            </a:r>
            <a:endParaRPr lang="fi-FI" dirty="0"/>
          </a:p>
          <a:p>
            <a:pPr lvl="2">
              <a:buClr>
                <a:schemeClr val="accent5"/>
              </a:buClr>
            </a:pPr>
            <a:r>
              <a:rPr lang="fi-FI" dirty="0"/>
              <a:t>Control </a:t>
            </a:r>
            <a:r>
              <a:rPr lang="fi-FI" dirty="0" err="1"/>
              <a:t>concerning</a:t>
            </a:r>
            <a:r>
              <a:rPr lang="fi-FI" dirty="0"/>
              <a:t> </a:t>
            </a:r>
            <a:r>
              <a:rPr lang="fi-FI" dirty="0" err="1"/>
              <a:t>equal</a:t>
            </a:r>
            <a:r>
              <a:rPr lang="fi-FI" dirty="0"/>
              <a:t> </a:t>
            </a:r>
            <a:r>
              <a:rPr lang="fi-FI" dirty="0" err="1"/>
              <a:t>educational</a:t>
            </a:r>
            <a:r>
              <a:rPr lang="fi-FI" dirty="0"/>
              <a:t> </a:t>
            </a:r>
            <a:r>
              <a:rPr lang="fi-FI" dirty="0" err="1"/>
              <a:t>opportunities</a:t>
            </a:r>
            <a:r>
              <a:rPr lang="fi-FI" dirty="0"/>
              <a:t> (</a:t>
            </a:r>
            <a:r>
              <a:rPr lang="fi-FI" dirty="0" err="1"/>
              <a:t>gender</a:t>
            </a:r>
            <a:r>
              <a:rPr lang="fi-FI" dirty="0"/>
              <a:t>, </a:t>
            </a:r>
            <a:r>
              <a:rPr lang="fi-FI" dirty="0" err="1"/>
              <a:t>place</a:t>
            </a:r>
            <a:r>
              <a:rPr lang="fi-FI" dirty="0"/>
              <a:t> of </a:t>
            </a:r>
            <a:r>
              <a:rPr lang="fi-FI" dirty="0" err="1"/>
              <a:t>residence</a:t>
            </a:r>
            <a:r>
              <a:rPr lang="fi-FI" dirty="0"/>
              <a:t>, home </a:t>
            </a:r>
            <a:r>
              <a:rPr lang="fi-FI" dirty="0" err="1"/>
              <a:t>background</a:t>
            </a:r>
            <a:r>
              <a:rPr lang="fi-FI" dirty="0" smtClean="0"/>
              <a:t>)</a:t>
            </a:r>
            <a:endParaRPr lang="fi-FI" dirty="0"/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 err="1" smtClean="0"/>
              <a:t>Thematic</a:t>
            </a:r>
            <a:r>
              <a:rPr lang="fi-FI" dirty="0" smtClean="0"/>
              <a:t> and </a:t>
            </a:r>
            <a:r>
              <a:rPr lang="fi-FI" dirty="0" err="1" smtClean="0"/>
              <a:t>system</a:t>
            </a:r>
            <a:r>
              <a:rPr lang="fi-FI" dirty="0" smtClean="0"/>
              <a:t> </a:t>
            </a:r>
            <a:r>
              <a:rPr lang="fi-FI" dirty="0" err="1" smtClean="0"/>
              <a:t>evaluations</a:t>
            </a:r>
            <a:endParaRPr lang="fi-FI" dirty="0"/>
          </a:p>
          <a:p>
            <a:pPr marL="0" indent="0">
              <a:buClr>
                <a:schemeClr val="accent5"/>
              </a:buCl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69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7800" y="152830"/>
            <a:ext cx="8788399" cy="1143000"/>
          </a:xfrm>
        </p:spPr>
        <p:txBody>
          <a:bodyPr/>
          <a:lstStyle/>
          <a:p>
            <a:r>
              <a:rPr lang="en-GB" sz="3600" dirty="0" smtClean="0"/>
              <a:t>Examples of evaluations of </a:t>
            </a:r>
            <a:r>
              <a:rPr lang="en-GB" sz="3600" b="1" dirty="0" smtClean="0"/>
              <a:t>basic </a:t>
            </a:r>
            <a:r>
              <a:rPr lang="en-GB" sz="3600" dirty="0" smtClean="0"/>
              <a:t>and</a:t>
            </a:r>
            <a:r>
              <a:rPr lang="en-GB" sz="3600" b="1" dirty="0" smtClean="0"/>
              <a:t> upper secondary </a:t>
            </a:r>
            <a:r>
              <a:rPr lang="en-GB" sz="3600" dirty="0" smtClean="0"/>
              <a:t>education  2016-2019:</a:t>
            </a:r>
            <a:endParaRPr lang="en-GB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12056" y="1779829"/>
            <a:ext cx="8229600" cy="4525963"/>
          </a:xfrm>
        </p:spPr>
        <p:txBody>
          <a:bodyPr>
            <a:noAutofit/>
          </a:bodyPr>
          <a:lstStyle/>
          <a:p>
            <a:pPr>
              <a:buClr>
                <a:schemeClr val="accent5"/>
              </a:buClr>
            </a:pPr>
            <a:r>
              <a:rPr lang="en-GB" dirty="0"/>
              <a:t>Assessments of learning outcomes</a:t>
            </a:r>
          </a:p>
          <a:p>
            <a:pPr lvl="1">
              <a:buClr>
                <a:schemeClr val="accent5"/>
              </a:buClr>
            </a:pPr>
            <a:r>
              <a:rPr lang="en-GB" dirty="0"/>
              <a:t>Finnish as a second language</a:t>
            </a:r>
          </a:p>
          <a:p>
            <a:pPr lvl="1">
              <a:buClr>
                <a:schemeClr val="accent5"/>
              </a:buClr>
            </a:pPr>
            <a:r>
              <a:rPr lang="en-GB" dirty="0"/>
              <a:t>Sami language</a:t>
            </a:r>
          </a:p>
          <a:p>
            <a:pPr lvl="1">
              <a:buClr>
                <a:schemeClr val="accent5"/>
              </a:buClr>
            </a:pPr>
            <a:r>
              <a:rPr lang="en-GB" dirty="0"/>
              <a:t>Finnish sign language </a:t>
            </a:r>
          </a:p>
          <a:p>
            <a:pPr lvl="1">
              <a:buClr>
                <a:schemeClr val="accent5"/>
              </a:buClr>
            </a:pPr>
            <a:r>
              <a:rPr lang="en-GB" dirty="0"/>
              <a:t>Romany language </a:t>
            </a:r>
          </a:p>
          <a:p>
            <a:pPr lvl="1">
              <a:buClr>
                <a:schemeClr val="accent5"/>
              </a:buClr>
            </a:pPr>
            <a:r>
              <a:rPr lang="en-GB" dirty="0"/>
              <a:t>Longitudinal assessment in mathematics </a:t>
            </a:r>
          </a:p>
          <a:p>
            <a:pPr lvl="1">
              <a:buClr>
                <a:schemeClr val="accent5"/>
              </a:buClr>
            </a:pPr>
            <a:r>
              <a:rPr lang="en-GB" dirty="0"/>
              <a:t>Bilingualism and multilingualism in Swedish-speaking schools</a:t>
            </a:r>
          </a:p>
          <a:p>
            <a:pPr marL="457200" lvl="1" indent="0">
              <a:buClr>
                <a:schemeClr val="accent5"/>
              </a:buClr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3711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7800" y="152830"/>
            <a:ext cx="8788399" cy="1143000"/>
          </a:xfrm>
        </p:spPr>
        <p:txBody>
          <a:bodyPr/>
          <a:lstStyle/>
          <a:p>
            <a:r>
              <a:rPr lang="en-GB" sz="3600" dirty="0" smtClean="0"/>
              <a:t>Examples of evaluations of </a:t>
            </a:r>
            <a:r>
              <a:rPr lang="en-GB" sz="3600" b="1" dirty="0" smtClean="0"/>
              <a:t>basic </a:t>
            </a:r>
            <a:r>
              <a:rPr lang="en-GB" sz="3600" dirty="0" smtClean="0"/>
              <a:t>and</a:t>
            </a:r>
            <a:r>
              <a:rPr lang="en-GB" sz="3600" b="1" dirty="0" smtClean="0"/>
              <a:t> upper secondary </a:t>
            </a:r>
            <a:r>
              <a:rPr lang="en-GB" sz="3600" dirty="0" smtClean="0"/>
              <a:t>education  2016-2019:</a:t>
            </a:r>
            <a:endParaRPr lang="en-GB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19313" y="1903201"/>
            <a:ext cx="8229600" cy="4525963"/>
          </a:xfrm>
        </p:spPr>
        <p:txBody>
          <a:bodyPr>
            <a:noAutofit/>
          </a:bodyPr>
          <a:lstStyle/>
          <a:p>
            <a:pPr>
              <a:buClr>
                <a:schemeClr val="accent5"/>
              </a:buClr>
            </a:pPr>
            <a:r>
              <a:rPr lang="en-GB" dirty="0" smtClean="0"/>
              <a:t>Thematic and system evaluations</a:t>
            </a:r>
          </a:p>
          <a:p>
            <a:pPr lvl="1">
              <a:buClr>
                <a:schemeClr val="accent5"/>
              </a:buClr>
            </a:pPr>
            <a:r>
              <a:rPr lang="en-US" sz="2400" dirty="0"/>
              <a:t>Self-evaluation and quality management procedures of basic education and general upper secondary education providers </a:t>
            </a:r>
            <a:endParaRPr lang="en-US" sz="2400" dirty="0" smtClean="0"/>
          </a:p>
          <a:p>
            <a:pPr lvl="1">
              <a:buClr>
                <a:schemeClr val="accent5"/>
              </a:buClr>
            </a:pPr>
            <a:r>
              <a:rPr lang="en-US" sz="2400" dirty="0"/>
              <a:t>Pupil assessment in basic education and general upper secondary </a:t>
            </a:r>
            <a:r>
              <a:rPr lang="en-US" sz="2400" dirty="0" smtClean="0"/>
              <a:t>education</a:t>
            </a:r>
          </a:p>
          <a:p>
            <a:pPr lvl="1">
              <a:buClr>
                <a:schemeClr val="accent5"/>
              </a:buClr>
            </a:pPr>
            <a:r>
              <a:rPr lang="en-US" sz="2400" dirty="0"/>
              <a:t>Evaluation of the implementation of the national core curriculum for pre-primary and basic education</a:t>
            </a:r>
            <a:endParaRPr lang="en-US" sz="2400" dirty="0" smtClean="0"/>
          </a:p>
          <a:p>
            <a:pPr marL="457200" lvl="1" indent="0">
              <a:buClr>
                <a:schemeClr val="accent5"/>
              </a:buClr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5624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95356"/>
            <a:ext cx="8229600" cy="1143000"/>
          </a:xfrm>
        </p:spPr>
        <p:txBody>
          <a:bodyPr/>
          <a:lstStyle/>
          <a:p>
            <a:r>
              <a:rPr lang="fi-FI" sz="3600" dirty="0" err="1" smtClean="0">
                <a:solidFill>
                  <a:srgbClr val="0D93D2"/>
                </a:solidFill>
              </a:rPr>
              <a:t>Evaluations</a:t>
            </a:r>
            <a:r>
              <a:rPr lang="fi-FI" sz="3600" dirty="0" smtClean="0">
                <a:solidFill>
                  <a:srgbClr val="0D93D2"/>
                </a:solidFill>
              </a:rPr>
              <a:t> of </a:t>
            </a:r>
            <a:r>
              <a:rPr lang="fi-FI" sz="3600" b="1" dirty="0" err="1" smtClean="0">
                <a:solidFill>
                  <a:srgbClr val="0D93D2"/>
                </a:solidFill>
              </a:rPr>
              <a:t>vocational</a:t>
            </a:r>
            <a:r>
              <a:rPr lang="fi-FI" sz="3600" dirty="0" smtClean="0">
                <a:solidFill>
                  <a:srgbClr val="0D93D2"/>
                </a:solidFill>
              </a:rPr>
              <a:t> </a:t>
            </a:r>
            <a:r>
              <a:rPr lang="fi-FI" sz="3600" b="1" dirty="0" err="1" smtClean="0">
                <a:solidFill>
                  <a:srgbClr val="0D93D2"/>
                </a:solidFill>
              </a:rPr>
              <a:t>education</a:t>
            </a:r>
            <a:r>
              <a:rPr lang="fi-FI" sz="3600" b="1" dirty="0" smtClean="0">
                <a:solidFill>
                  <a:srgbClr val="0D93D2"/>
                </a:solidFill>
              </a:rPr>
              <a:t> and </a:t>
            </a:r>
            <a:r>
              <a:rPr lang="fi-FI" sz="3600" b="1" dirty="0" err="1" smtClean="0">
                <a:solidFill>
                  <a:srgbClr val="0D93D2"/>
                </a:solidFill>
              </a:rPr>
              <a:t>training</a:t>
            </a:r>
            <a:r>
              <a:rPr lang="fi-FI" sz="3600" dirty="0" smtClean="0">
                <a:solidFill>
                  <a:srgbClr val="0D93D2"/>
                </a:solidFill>
              </a:rPr>
              <a:t> 2016-2019</a:t>
            </a:r>
            <a:endParaRPr lang="fi-FI" sz="3600" dirty="0">
              <a:solidFill>
                <a:srgbClr val="0D93D2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955253"/>
            <a:ext cx="8229600" cy="4525963"/>
          </a:xfrm>
        </p:spPr>
        <p:txBody>
          <a:bodyPr/>
          <a:lstStyle/>
          <a:p>
            <a:pPr>
              <a:buClr>
                <a:schemeClr val="accent5"/>
              </a:buClr>
            </a:pPr>
            <a:r>
              <a:rPr lang="en-GB" dirty="0"/>
              <a:t>Assessments of learning outcomes </a:t>
            </a:r>
            <a:r>
              <a:rPr lang="en-GB" dirty="0" smtClean="0"/>
              <a:t>(e.g.): </a:t>
            </a:r>
            <a:endParaRPr lang="en-GB" dirty="0"/>
          </a:p>
          <a:p>
            <a:pPr lvl="1">
              <a:buClr>
                <a:schemeClr val="accent5"/>
              </a:buClr>
            </a:pPr>
            <a:r>
              <a:rPr lang="en-GB" dirty="0"/>
              <a:t>Vehicle technology </a:t>
            </a:r>
          </a:p>
          <a:p>
            <a:pPr lvl="1">
              <a:buClr>
                <a:schemeClr val="accent5"/>
              </a:buClr>
            </a:pPr>
            <a:r>
              <a:rPr lang="en-GB" dirty="0"/>
              <a:t>Information technology</a:t>
            </a:r>
          </a:p>
          <a:p>
            <a:pPr lvl="1">
              <a:buClr>
                <a:schemeClr val="accent5"/>
              </a:buClr>
            </a:pPr>
            <a:r>
              <a:rPr lang="en-GB" dirty="0"/>
              <a:t>Music</a:t>
            </a:r>
          </a:p>
          <a:p>
            <a:pPr lvl="1">
              <a:buClr>
                <a:schemeClr val="accent5"/>
              </a:buClr>
            </a:pPr>
            <a:r>
              <a:rPr lang="en-GB" dirty="0"/>
              <a:t>Textiles and clothing</a:t>
            </a:r>
          </a:p>
          <a:p>
            <a:pPr lvl="1">
              <a:buClr>
                <a:schemeClr val="accent5"/>
              </a:buClr>
            </a:pPr>
            <a:r>
              <a:rPr lang="en-GB" dirty="0"/>
              <a:t>Youth and leisure instruction </a:t>
            </a:r>
          </a:p>
          <a:p>
            <a:pPr lvl="1">
              <a:buClr>
                <a:schemeClr val="accent5"/>
              </a:buClr>
            </a:pPr>
            <a:r>
              <a:rPr lang="en-GB" dirty="0"/>
              <a:t>Processing industry </a:t>
            </a:r>
          </a:p>
          <a:p>
            <a:pPr lvl="1">
              <a:buClr>
                <a:schemeClr val="accent5"/>
              </a:buClr>
            </a:pPr>
            <a:r>
              <a:rPr lang="en-GB" dirty="0"/>
              <a:t>Audio-visual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96294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95356"/>
            <a:ext cx="8229600" cy="1143000"/>
          </a:xfrm>
        </p:spPr>
        <p:txBody>
          <a:bodyPr/>
          <a:lstStyle/>
          <a:p>
            <a:r>
              <a:rPr lang="fi-FI" sz="3600" dirty="0" err="1" smtClean="0">
                <a:solidFill>
                  <a:srgbClr val="0D93D2"/>
                </a:solidFill>
              </a:rPr>
              <a:t>Evaluations</a:t>
            </a:r>
            <a:r>
              <a:rPr lang="fi-FI" sz="3600" dirty="0" smtClean="0">
                <a:solidFill>
                  <a:srgbClr val="0D93D2"/>
                </a:solidFill>
              </a:rPr>
              <a:t> of </a:t>
            </a:r>
            <a:r>
              <a:rPr lang="fi-FI" sz="3600" b="1" dirty="0" err="1" smtClean="0">
                <a:solidFill>
                  <a:srgbClr val="0D93D2"/>
                </a:solidFill>
              </a:rPr>
              <a:t>vocational</a:t>
            </a:r>
            <a:r>
              <a:rPr lang="fi-FI" sz="3600" dirty="0" smtClean="0">
                <a:solidFill>
                  <a:srgbClr val="0D93D2"/>
                </a:solidFill>
              </a:rPr>
              <a:t> </a:t>
            </a:r>
            <a:r>
              <a:rPr lang="fi-FI" sz="3600" b="1" dirty="0" err="1" smtClean="0">
                <a:solidFill>
                  <a:srgbClr val="0D93D2"/>
                </a:solidFill>
              </a:rPr>
              <a:t>education</a:t>
            </a:r>
            <a:r>
              <a:rPr lang="fi-FI" sz="3600" b="1" dirty="0" smtClean="0">
                <a:solidFill>
                  <a:srgbClr val="0D93D2"/>
                </a:solidFill>
              </a:rPr>
              <a:t> and </a:t>
            </a:r>
            <a:r>
              <a:rPr lang="fi-FI" sz="3600" b="1" dirty="0" err="1" smtClean="0">
                <a:solidFill>
                  <a:srgbClr val="0D93D2"/>
                </a:solidFill>
              </a:rPr>
              <a:t>training</a:t>
            </a:r>
            <a:r>
              <a:rPr lang="fi-FI" sz="3600" dirty="0" smtClean="0">
                <a:solidFill>
                  <a:srgbClr val="0D93D2"/>
                </a:solidFill>
              </a:rPr>
              <a:t> 2016-2019</a:t>
            </a:r>
            <a:endParaRPr lang="fi-FI" sz="3600" dirty="0">
              <a:solidFill>
                <a:srgbClr val="0D93D2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955253"/>
            <a:ext cx="8229600" cy="4525963"/>
          </a:xfrm>
        </p:spPr>
        <p:txBody>
          <a:bodyPr/>
          <a:lstStyle/>
          <a:p>
            <a:pPr>
              <a:buClr>
                <a:schemeClr val="accent5"/>
              </a:buClr>
            </a:pPr>
            <a:r>
              <a:rPr lang="fi-FI" sz="2800" dirty="0" smtClean="0"/>
              <a:t>Meta-</a:t>
            </a:r>
            <a:r>
              <a:rPr lang="fi-FI" sz="2800" dirty="0" err="1" smtClean="0"/>
              <a:t>evaluation</a:t>
            </a:r>
            <a:r>
              <a:rPr lang="fi-FI" sz="2800" dirty="0" smtClean="0"/>
              <a:t> of </a:t>
            </a:r>
            <a:r>
              <a:rPr lang="fi-FI" sz="2800" dirty="0" err="1" smtClean="0"/>
              <a:t>the</a:t>
            </a:r>
            <a:r>
              <a:rPr lang="fi-FI" sz="2800" dirty="0" smtClean="0"/>
              <a:t> </a:t>
            </a:r>
            <a:r>
              <a:rPr lang="fi-FI" sz="2800" dirty="0" err="1" smtClean="0"/>
              <a:t>assessment</a:t>
            </a:r>
            <a:r>
              <a:rPr lang="fi-FI" sz="2800" dirty="0" smtClean="0"/>
              <a:t> of </a:t>
            </a:r>
            <a:r>
              <a:rPr lang="fi-FI" sz="2800" dirty="0" err="1" smtClean="0"/>
              <a:t>learning</a:t>
            </a:r>
            <a:r>
              <a:rPr lang="fi-FI" sz="2800" dirty="0" smtClean="0"/>
              <a:t> </a:t>
            </a:r>
            <a:r>
              <a:rPr lang="fi-FI" sz="2800" dirty="0" err="1" smtClean="0"/>
              <a:t>outcomes</a:t>
            </a:r>
            <a:r>
              <a:rPr lang="fi-FI" sz="2800" dirty="0" smtClean="0"/>
              <a:t> and </a:t>
            </a:r>
            <a:r>
              <a:rPr lang="fi-FI" sz="2800" dirty="0" err="1" smtClean="0"/>
              <a:t>developing</a:t>
            </a:r>
            <a:r>
              <a:rPr lang="fi-FI" sz="2800" dirty="0" smtClean="0"/>
              <a:t> </a:t>
            </a:r>
            <a:r>
              <a:rPr lang="fi-FI" sz="2800" dirty="0" err="1" smtClean="0"/>
              <a:t>the</a:t>
            </a:r>
            <a:r>
              <a:rPr lang="fi-FI" sz="2800" dirty="0" smtClean="0"/>
              <a:t> </a:t>
            </a:r>
            <a:r>
              <a:rPr lang="fi-FI" sz="2800" dirty="0" err="1" smtClean="0"/>
              <a:t>evaluation</a:t>
            </a:r>
            <a:r>
              <a:rPr lang="fi-FI" sz="2800" dirty="0" smtClean="0"/>
              <a:t> </a:t>
            </a:r>
            <a:r>
              <a:rPr lang="fi-FI" sz="2800" dirty="0" err="1" smtClean="0"/>
              <a:t>system</a:t>
            </a:r>
            <a:endParaRPr lang="fi-FI" sz="2800" dirty="0" smtClean="0"/>
          </a:p>
          <a:p>
            <a:pPr>
              <a:buClr>
                <a:schemeClr val="accent5"/>
              </a:buClr>
            </a:pPr>
            <a:r>
              <a:rPr lang="fi-FI" sz="2800" dirty="0" smtClean="0"/>
              <a:t>Evaluation of </a:t>
            </a:r>
            <a:r>
              <a:rPr lang="fi-FI" sz="2800" dirty="0" err="1" smtClean="0"/>
              <a:t>the</a:t>
            </a:r>
            <a:r>
              <a:rPr lang="fi-FI" sz="2800" dirty="0" smtClean="0"/>
              <a:t> </a:t>
            </a:r>
            <a:r>
              <a:rPr lang="fi-FI" sz="2800" dirty="0" err="1" smtClean="0"/>
              <a:t>reform</a:t>
            </a:r>
            <a:r>
              <a:rPr lang="fi-FI" sz="2800" dirty="0" smtClean="0"/>
              <a:t> of </a:t>
            </a:r>
            <a:r>
              <a:rPr lang="fi-FI" sz="2800" dirty="0" err="1" smtClean="0"/>
              <a:t>the</a:t>
            </a:r>
            <a:r>
              <a:rPr lang="fi-FI" sz="2800" dirty="0" smtClean="0"/>
              <a:t> </a:t>
            </a:r>
            <a:r>
              <a:rPr lang="fi-FI" sz="2800" dirty="0" err="1" smtClean="0"/>
              <a:t>vocational</a:t>
            </a:r>
            <a:r>
              <a:rPr lang="fi-FI" sz="2800" dirty="0" smtClean="0"/>
              <a:t> </a:t>
            </a:r>
            <a:r>
              <a:rPr lang="fi-FI" sz="2800" dirty="0" err="1" smtClean="0"/>
              <a:t>qualification</a:t>
            </a:r>
            <a:r>
              <a:rPr lang="fi-FI" sz="2800" dirty="0" smtClean="0"/>
              <a:t> </a:t>
            </a:r>
            <a:r>
              <a:rPr lang="fi-FI" sz="2800" dirty="0" err="1" smtClean="0"/>
              <a:t>requirements</a:t>
            </a:r>
            <a:endParaRPr lang="fi-FI" sz="2800" dirty="0" smtClean="0"/>
          </a:p>
          <a:p>
            <a:pPr>
              <a:buClr>
                <a:schemeClr val="accent5"/>
              </a:buClr>
            </a:pPr>
            <a:r>
              <a:rPr lang="fi-FI" sz="2800" dirty="0" err="1" smtClean="0"/>
              <a:t>Supporting</a:t>
            </a:r>
            <a:r>
              <a:rPr lang="fi-FI" sz="2800" dirty="0" smtClean="0"/>
              <a:t> </a:t>
            </a:r>
            <a:r>
              <a:rPr lang="fi-FI" sz="2800" dirty="0" err="1" smtClean="0"/>
              <a:t>education</a:t>
            </a:r>
            <a:r>
              <a:rPr lang="fi-FI" sz="2800" dirty="0" smtClean="0"/>
              <a:t> </a:t>
            </a:r>
            <a:r>
              <a:rPr lang="fi-FI" sz="2800" dirty="0" err="1" smtClean="0"/>
              <a:t>providers</a:t>
            </a:r>
            <a:r>
              <a:rPr lang="fi-FI" sz="2800" dirty="0" smtClean="0"/>
              <a:t> in </a:t>
            </a:r>
            <a:r>
              <a:rPr lang="fi-FI" sz="2800" dirty="0" err="1" smtClean="0"/>
              <a:t>quality</a:t>
            </a:r>
            <a:r>
              <a:rPr lang="fi-FI" sz="2800" dirty="0" smtClean="0"/>
              <a:t> management and </a:t>
            </a:r>
            <a:r>
              <a:rPr lang="fi-FI" sz="2800" dirty="0" err="1" smtClean="0"/>
              <a:t>evaluation</a:t>
            </a:r>
            <a:r>
              <a:rPr lang="fi-FI" sz="2800" dirty="0" smtClean="0"/>
              <a:t> </a:t>
            </a:r>
          </a:p>
          <a:p>
            <a:pPr>
              <a:buClr>
                <a:schemeClr val="accent5"/>
              </a:buClr>
            </a:pPr>
            <a:r>
              <a:rPr lang="fi-FI" sz="2800" dirty="0" err="1" smtClean="0"/>
              <a:t>External</a:t>
            </a:r>
            <a:r>
              <a:rPr lang="fi-FI" sz="2800" dirty="0" smtClean="0"/>
              <a:t> </a:t>
            </a:r>
            <a:r>
              <a:rPr lang="fi-FI" sz="2800" dirty="0" err="1" smtClean="0"/>
              <a:t>evaluation</a:t>
            </a:r>
            <a:r>
              <a:rPr lang="fi-FI" sz="2800" dirty="0" smtClean="0"/>
              <a:t> of </a:t>
            </a:r>
            <a:r>
              <a:rPr lang="fi-FI" sz="2800" dirty="0" err="1" smtClean="0"/>
              <a:t>quality</a:t>
            </a:r>
            <a:r>
              <a:rPr lang="fi-FI" sz="2800" dirty="0" smtClean="0"/>
              <a:t> </a:t>
            </a:r>
            <a:r>
              <a:rPr lang="fi-FI" sz="2800" dirty="0" err="1" smtClean="0"/>
              <a:t>systems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411749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6771" y="504319"/>
            <a:ext cx="7830457" cy="1143000"/>
          </a:xfrm>
        </p:spPr>
        <p:txBody>
          <a:bodyPr/>
          <a:lstStyle/>
          <a:p>
            <a:r>
              <a:rPr lang="fi-FI" sz="3600" dirty="0" err="1" smtClean="0">
                <a:solidFill>
                  <a:srgbClr val="0D93D2"/>
                </a:solidFill>
              </a:rPr>
              <a:t>Evaluations</a:t>
            </a:r>
            <a:r>
              <a:rPr lang="fi-FI" sz="3600" dirty="0" smtClean="0">
                <a:solidFill>
                  <a:srgbClr val="0D93D2"/>
                </a:solidFill>
              </a:rPr>
              <a:t> of </a:t>
            </a:r>
            <a:r>
              <a:rPr lang="fi-FI" sz="3600" b="1" dirty="0" err="1" smtClean="0">
                <a:solidFill>
                  <a:srgbClr val="0D93D2"/>
                </a:solidFill>
              </a:rPr>
              <a:t>higher</a:t>
            </a:r>
            <a:r>
              <a:rPr lang="fi-FI" sz="3600" b="1" dirty="0" smtClean="0">
                <a:solidFill>
                  <a:srgbClr val="0D93D2"/>
                </a:solidFill>
              </a:rPr>
              <a:t> </a:t>
            </a:r>
            <a:r>
              <a:rPr lang="fi-FI" sz="3600" b="1" dirty="0" err="1" smtClean="0">
                <a:solidFill>
                  <a:srgbClr val="0D93D2"/>
                </a:solidFill>
              </a:rPr>
              <a:t>education</a:t>
            </a:r>
            <a:r>
              <a:rPr lang="fi-FI" sz="3600" b="1" dirty="0" smtClean="0">
                <a:solidFill>
                  <a:srgbClr val="0D93D2"/>
                </a:solidFill>
              </a:rPr>
              <a:t> </a:t>
            </a:r>
            <a:r>
              <a:rPr lang="fi-FI" sz="3600" dirty="0" smtClean="0">
                <a:solidFill>
                  <a:srgbClr val="0D93D2"/>
                </a:solidFill>
              </a:rPr>
              <a:t>2016-2019</a:t>
            </a:r>
            <a:endParaRPr lang="fi-FI" sz="3600" dirty="0">
              <a:solidFill>
                <a:srgbClr val="0D93D2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90699"/>
            <a:ext cx="8229600" cy="4525963"/>
          </a:xfrm>
        </p:spPr>
        <p:txBody>
          <a:bodyPr/>
          <a:lstStyle/>
          <a:p>
            <a:pPr>
              <a:buClr>
                <a:schemeClr val="accent5"/>
              </a:buClr>
            </a:pPr>
            <a:r>
              <a:rPr lang="fi-FI" dirty="0" err="1" smtClean="0"/>
              <a:t>Audits</a:t>
            </a:r>
            <a:r>
              <a:rPr lang="fi-FI" dirty="0" smtClean="0"/>
              <a:t> of </a:t>
            </a:r>
            <a:r>
              <a:rPr lang="fi-FI" dirty="0" err="1" smtClean="0"/>
              <a:t>quality</a:t>
            </a:r>
            <a:r>
              <a:rPr lang="fi-FI" dirty="0" smtClean="0"/>
              <a:t> </a:t>
            </a:r>
            <a:r>
              <a:rPr lang="fi-FI" dirty="0" err="1" smtClean="0"/>
              <a:t>systems</a:t>
            </a:r>
            <a:endParaRPr lang="fi-FI" dirty="0" smtClean="0"/>
          </a:p>
          <a:p>
            <a:pPr lvl="1">
              <a:buClr>
                <a:schemeClr val="accent5"/>
              </a:buClr>
            </a:pPr>
            <a:r>
              <a:rPr lang="fi-FI" dirty="0" err="1" smtClean="0"/>
              <a:t>Universities</a:t>
            </a:r>
            <a:r>
              <a:rPr lang="fi-FI" dirty="0" smtClean="0"/>
              <a:t> and </a:t>
            </a:r>
            <a:r>
              <a:rPr lang="fi-FI" dirty="0" err="1" smtClean="0"/>
              <a:t>universities</a:t>
            </a:r>
            <a:r>
              <a:rPr lang="fi-FI" dirty="0" smtClean="0"/>
              <a:t> of </a:t>
            </a:r>
            <a:r>
              <a:rPr lang="fi-FI" dirty="0" err="1" smtClean="0"/>
              <a:t>applied</a:t>
            </a:r>
            <a:r>
              <a:rPr lang="fi-FI" dirty="0" smtClean="0"/>
              <a:t> </a:t>
            </a:r>
            <a:r>
              <a:rPr lang="fi-FI" dirty="0" err="1" smtClean="0"/>
              <a:t>sciences</a:t>
            </a:r>
            <a:endParaRPr lang="fi-FI" dirty="0" smtClean="0"/>
          </a:p>
          <a:p>
            <a:pPr>
              <a:buClr>
                <a:schemeClr val="accent5"/>
              </a:buClr>
            </a:pPr>
            <a:r>
              <a:rPr lang="fi-FI" dirty="0" smtClean="0"/>
              <a:t>Engineering </a:t>
            </a:r>
            <a:r>
              <a:rPr lang="fi-FI" dirty="0" err="1" smtClean="0"/>
              <a:t>programme</a:t>
            </a:r>
            <a:r>
              <a:rPr lang="fi-FI" dirty="0" smtClean="0"/>
              <a:t> </a:t>
            </a:r>
            <a:r>
              <a:rPr lang="fi-FI" dirty="0" err="1" smtClean="0"/>
              <a:t>accreditations</a:t>
            </a:r>
            <a:endParaRPr lang="fi-FI" dirty="0" smtClean="0"/>
          </a:p>
          <a:p>
            <a:pPr lvl="1">
              <a:buClr>
                <a:schemeClr val="accent5"/>
              </a:buClr>
            </a:pPr>
            <a:r>
              <a:rPr lang="fi-FI" dirty="0" smtClean="0"/>
              <a:t>EUR-ACE</a:t>
            </a:r>
          </a:p>
          <a:p>
            <a:pPr>
              <a:buClr>
                <a:schemeClr val="accent5"/>
              </a:buClr>
            </a:pPr>
            <a:r>
              <a:rPr lang="fi-FI" dirty="0" err="1" smtClean="0"/>
              <a:t>Thematic</a:t>
            </a:r>
            <a:r>
              <a:rPr lang="fi-FI" dirty="0" smtClean="0"/>
              <a:t> </a:t>
            </a:r>
            <a:r>
              <a:rPr lang="fi-FI" dirty="0" err="1" smtClean="0"/>
              <a:t>evaluations</a:t>
            </a:r>
            <a:endParaRPr lang="fi-FI" dirty="0" smtClean="0"/>
          </a:p>
          <a:p>
            <a:pPr lvl="1">
              <a:buClr>
                <a:schemeClr val="accent5"/>
              </a:buClr>
            </a:pPr>
            <a:r>
              <a:rPr lang="fi-FI" dirty="0" err="1" smtClean="0"/>
              <a:t>e.g</a:t>
            </a:r>
            <a:r>
              <a:rPr lang="fi-FI" dirty="0" smtClean="0"/>
              <a:t>. </a:t>
            </a:r>
            <a:r>
              <a:rPr lang="fi-FI" dirty="0" err="1"/>
              <a:t>m</a:t>
            </a:r>
            <a:r>
              <a:rPr lang="fi-FI" dirty="0" err="1" smtClean="0"/>
              <a:t>aritime</a:t>
            </a:r>
            <a:r>
              <a:rPr lang="fi-FI" dirty="0" smtClean="0"/>
              <a:t> </a:t>
            </a:r>
            <a:r>
              <a:rPr lang="fi-FI" dirty="0" err="1" smtClean="0"/>
              <a:t>education</a:t>
            </a:r>
            <a:r>
              <a:rPr lang="fi-FI" dirty="0" smtClean="0"/>
              <a:t>, </a:t>
            </a:r>
            <a:r>
              <a:rPr lang="fi-FI" dirty="0" err="1" smtClean="0"/>
              <a:t>teacher</a:t>
            </a:r>
            <a:r>
              <a:rPr lang="fi-FI" dirty="0" smtClean="0"/>
              <a:t> </a:t>
            </a:r>
            <a:r>
              <a:rPr lang="fi-FI" dirty="0" err="1" smtClean="0"/>
              <a:t>education</a:t>
            </a:r>
            <a:r>
              <a:rPr lang="fi-FI" dirty="0" smtClean="0"/>
              <a:t> </a:t>
            </a:r>
            <a:r>
              <a:rPr lang="fi-FI" dirty="0" err="1" smtClean="0"/>
              <a:t>qualifying</a:t>
            </a:r>
            <a:r>
              <a:rPr lang="fi-FI" dirty="0" smtClean="0"/>
              <a:t> to </a:t>
            </a:r>
            <a:r>
              <a:rPr lang="fi-FI" dirty="0" err="1" smtClean="0"/>
              <a:t>teach</a:t>
            </a:r>
            <a:r>
              <a:rPr lang="fi-FI" dirty="0" smtClean="0"/>
              <a:t> </a:t>
            </a:r>
            <a:r>
              <a:rPr lang="fi-FI" dirty="0" err="1" smtClean="0"/>
              <a:t>Swedish</a:t>
            </a:r>
            <a:r>
              <a:rPr lang="fi-FI" dirty="0" smtClean="0"/>
              <a:t> as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national</a:t>
            </a:r>
            <a:r>
              <a:rPr lang="fi-FI" dirty="0" smtClean="0"/>
              <a:t> </a:t>
            </a:r>
            <a:r>
              <a:rPr lang="fi-FI" dirty="0" err="1" smtClean="0"/>
              <a:t>language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01297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9143" y="442912"/>
            <a:ext cx="8160657" cy="1143000"/>
          </a:xfrm>
        </p:spPr>
        <p:txBody>
          <a:bodyPr/>
          <a:lstStyle/>
          <a:p>
            <a:r>
              <a:rPr lang="fi-FI" sz="3600" b="1" dirty="0" smtClean="0"/>
              <a:t>Cross-</a:t>
            </a:r>
            <a:r>
              <a:rPr lang="fi-FI" sz="3600" b="1" dirty="0" err="1" smtClean="0"/>
              <a:t>sectoral</a:t>
            </a:r>
            <a:r>
              <a:rPr lang="fi-FI" sz="3600" dirty="0" smtClean="0"/>
              <a:t> and </a:t>
            </a:r>
            <a:r>
              <a:rPr lang="fi-FI" sz="3600" b="1" dirty="0" err="1" smtClean="0"/>
              <a:t>thematic</a:t>
            </a:r>
            <a:r>
              <a:rPr lang="fi-FI" sz="3600" dirty="0" smtClean="0"/>
              <a:t> </a:t>
            </a:r>
            <a:r>
              <a:rPr lang="fi-FI" sz="3600" dirty="0" err="1" smtClean="0"/>
              <a:t>evaluations</a:t>
            </a:r>
            <a:r>
              <a:rPr lang="fi-FI" sz="3600" dirty="0" smtClean="0"/>
              <a:t> 2016-2019</a:t>
            </a:r>
            <a:r>
              <a:rPr lang="fi-FI" sz="3600" dirty="0"/>
              <a:t/>
            </a:r>
            <a:br>
              <a:rPr lang="fi-FI" sz="3600" dirty="0"/>
            </a:b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30200" y="167878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Examples:</a:t>
            </a:r>
          </a:p>
          <a:p>
            <a:pPr lvl="1"/>
            <a:r>
              <a:rPr lang="en-GB" dirty="0"/>
              <a:t>The impact of national budget cuts on educational and cultural rights </a:t>
            </a:r>
            <a:r>
              <a:rPr lang="en-GB" sz="2400" dirty="0">
                <a:solidFill>
                  <a:schemeClr val="tx2"/>
                </a:solidFill>
              </a:rPr>
              <a:t>(early </a:t>
            </a:r>
            <a:r>
              <a:rPr lang="en-GB" sz="2400" dirty="0" smtClean="0">
                <a:solidFill>
                  <a:schemeClr val="tx2"/>
                </a:solidFill>
              </a:rPr>
              <a:t>childhood </a:t>
            </a:r>
            <a:r>
              <a:rPr lang="en-GB" sz="24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→ </a:t>
            </a:r>
            <a:r>
              <a:rPr lang="en-GB" sz="2400" dirty="0">
                <a:solidFill>
                  <a:schemeClr val="tx2"/>
                </a:solidFill>
              </a:rPr>
              <a:t>secondary </a:t>
            </a:r>
            <a:r>
              <a:rPr lang="en-GB" sz="2400" dirty="0" smtClean="0">
                <a:solidFill>
                  <a:schemeClr val="tx2"/>
                </a:solidFill>
              </a:rPr>
              <a:t>education + art and adult education) </a:t>
            </a:r>
            <a:endParaRPr lang="en-GB" dirty="0">
              <a:solidFill>
                <a:schemeClr val="tx2"/>
              </a:solidFill>
            </a:endParaRPr>
          </a:p>
          <a:p>
            <a:pPr lvl="1"/>
            <a:r>
              <a:rPr lang="en-GB" dirty="0" smtClean="0"/>
              <a:t>Peaceful and safe learning environments in schools and educational institutions </a:t>
            </a:r>
            <a:r>
              <a:rPr lang="en-GB" sz="2400" dirty="0" smtClean="0">
                <a:solidFill>
                  <a:schemeClr val="tx2"/>
                </a:solidFill>
              </a:rPr>
              <a:t>(early childhood </a:t>
            </a:r>
            <a:r>
              <a:rPr lang="en-GB" sz="2400" dirty="0">
                <a:solidFill>
                  <a:schemeClr val="tx2"/>
                </a:solidFill>
                <a:latin typeface="Garamond" panose="02020404030301010803" pitchFamily="18" charset="0"/>
              </a:rPr>
              <a:t>→ </a:t>
            </a:r>
            <a:r>
              <a:rPr lang="en-GB" sz="2400" dirty="0" smtClean="0">
                <a:solidFill>
                  <a:schemeClr val="tx2"/>
                </a:solidFill>
              </a:rPr>
              <a:t>secondary education)</a:t>
            </a:r>
          </a:p>
          <a:p>
            <a:pPr lvl="1"/>
            <a:r>
              <a:rPr lang="fi-FI" dirty="0" err="1" smtClean="0"/>
              <a:t>Integration</a:t>
            </a:r>
            <a:r>
              <a:rPr lang="fi-FI" dirty="0" smtClean="0"/>
              <a:t> </a:t>
            </a:r>
            <a:r>
              <a:rPr lang="fi-FI" dirty="0"/>
              <a:t>of </a:t>
            </a:r>
            <a:r>
              <a:rPr lang="fi-FI" dirty="0" err="1"/>
              <a:t>immigrants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educational</a:t>
            </a:r>
            <a:r>
              <a:rPr lang="fi-FI" dirty="0"/>
              <a:t> </a:t>
            </a:r>
            <a:r>
              <a:rPr lang="fi-FI" dirty="0" err="1" smtClean="0"/>
              <a:t>system</a:t>
            </a:r>
            <a:r>
              <a:rPr lang="fi-FI" dirty="0" smtClean="0"/>
              <a:t> </a:t>
            </a:r>
            <a:r>
              <a:rPr lang="fi-FI" sz="2400" dirty="0" smtClean="0">
                <a:solidFill>
                  <a:schemeClr val="tx2"/>
                </a:solidFill>
              </a:rPr>
              <a:t>(</a:t>
            </a:r>
            <a:r>
              <a:rPr lang="en-GB" sz="2400" dirty="0" smtClean="0">
                <a:solidFill>
                  <a:schemeClr val="tx2"/>
                </a:solidFill>
              </a:rPr>
              <a:t>early</a:t>
            </a:r>
            <a:r>
              <a:rPr lang="fi-FI" sz="2400" dirty="0" smtClean="0">
                <a:solidFill>
                  <a:schemeClr val="tx2"/>
                </a:solidFill>
              </a:rPr>
              <a:t> </a:t>
            </a:r>
            <a:r>
              <a:rPr lang="fi-FI" sz="2400" dirty="0" err="1">
                <a:solidFill>
                  <a:schemeClr val="tx2"/>
                </a:solidFill>
              </a:rPr>
              <a:t>childhood</a:t>
            </a:r>
            <a:r>
              <a:rPr lang="fi-FI" sz="2400" dirty="0">
                <a:solidFill>
                  <a:schemeClr val="tx2"/>
                </a:solidFill>
              </a:rPr>
              <a:t> </a:t>
            </a:r>
            <a:r>
              <a:rPr lang="en-GB" sz="2400" dirty="0">
                <a:solidFill>
                  <a:schemeClr val="tx2"/>
                </a:solidFill>
                <a:latin typeface="Garamond" panose="02020404030301010803" pitchFamily="18" charset="0"/>
              </a:rPr>
              <a:t>→ </a:t>
            </a:r>
            <a:r>
              <a:rPr lang="fi-FI" sz="2400" dirty="0" err="1">
                <a:solidFill>
                  <a:schemeClr val="tx2"/>
                </a:solidFill>
              </a:rPr>
              <a:t>adult</a:t>
            </a:r>
            <a:r>
              <a:rPr lang="fi-FI" sz="2400" dirty="0">
                <a:solidFill>
                  <a:schemeClr val="tx2"/>
                </a:solidFill>
              </a:rPr>
              <a:t> </a:t>
            </a:r>
            <a:r>
              <a:rPr lang="fi-FI" sz="2400" dirty="0" err="1">
                <a:solidFill>
                  <a:schemeClr val="tx2"/>
                </a:solidFill>
              </a:rPr>
              <a:t>education</a:t>
            </a:r>
            <a:r>
              <a:rPr lang="fi-FI" sz="2400" dirty="0">
                <a:solidFill>
                  <a:schemeClr val="tx2"/>
                </a:solidFill>
              </a:rPr>
              <a:t>)</a:t>
            </a:r>
          </a:p>
          <a:p>
            <a:pPr lvl="1"/>
            <a:endParaRPr lang="en-GB" sz="2400" dirty="0" smtClean="0">
              <a:solidFill>
                <a:schemeClr val="tx2"/>
              </a:solidFill>
            </a:endParaRPr>
          </a:p>
          <a:p>
            <a:pPr lvl="1"/>
            <a:endParaRPr lang="en-GB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729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9143" y="442912"/>
            <a:ext cx="8160657" cy="1143000"/>
          </a:xfrm>
        </p:spPr>
        <p:txBody>
          <a:bodyPr/>
          <a:lstStyle/>
          <a:p>
            <a:r>
              <a:rPr lang="fi-FI" sz="3600" b="1" dirty="0" smtClean="0">
                <a:solidFill>
                  <a:srgbClr val="0D93D2"/>
                </a:solidFill>
              </a:rPr>
              <a:t>Cross-</a:t>
            </a:r>
            <a:r>
              <a:rPr lang="fi-FI" sz="3600" b="1" dirty="0" err="1" smtClean="0">
                <a:solidFill>
                  <a:srgbClr val="0D93D2"/>
                </a:solidFill>
              </a:rPr>
              <a:t>sectoral</a:t>
            </a:r>
            <a:r>
              <a:rPr lang="fi-FI" sz="3600" dirty="0" smtClean="0">
                <a:solidFill>
                  <a:srgbClr val="0D93D2"/>
                </a:solidFill>
              </a:rPr>
              <a:t> and </a:t>
            </a:r>
            <a:r>
              <a:rPr lang="fi-FI" sz="3600" b="1" dirty="0" err="1" smtClean="0">
                <a:solidFill>
                  <a:srgbClr val="0D93D2"/>
                </a:solidFill>
              </a:rPr>
              <a:t>thematic</a:t>
            </a:r>
            <a:r>
              <a:rPr lang="fi-FI" sz="3600" dirty="0" smtClean="0">
                <a:solidFill>
                  <a:srgbClr val="0D93D2"/>
                </a:solidFill>
              </a:rPr>
              <a:t> </a:t>
            </a:r>
            <a:r>
              <a:rPr lang="fi-FI" sz="3600" dirty="0" err="1" smtClean="0">
                <a:solidFill>
                  <a:srgbClr val="0D93D2"/>
                </a:solidFill>
              </a:rPr>
              <a:t>evaluations</a:t>
            </a:r>
            <a:r>
              <a:rPr lang="fi-FI" sz="3600" dirty="0" smtClean="0">
                <a:solidFill>
                  <a:srgbClr val="0D93D2"/>
                </a:solidFill>
              </a:rPr>
              <a:t> 2016-2019</a:t>
            </a:r>
            <a:r>
              <a:rPr lang="fi-FI" sz="3600" dirty="0">
                <a:solidFill>
                  <a:srgbClr val="0D93D2"/>
                </a:solidFill>
              </a:rPr>
              <a:t/>
            </a:r>
            <a:br>
              <a:rPr lang="fi-FI" sz="3600" dirty="0">
                <a:solidFill>
                  <a:srgbClr val="0D93D2"/>
                </a:solidFill>
              </a:rPr>
            </a:br>
            <a:endParaRPr lang="fi-FI" sz="3600" dirty="0">
              <a:solidFill>
                <a:srgbClr val="0D93D2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30200" y="167878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Examples (continued):</a:t>
            </a:r>
          </a:p>
          <a:p>
            <a:pPr lvl="1">
              <a:buFontTx/>
              <a:buChar char="-"/>
            </a:pPr>
            <a:r>
              <a:rPr lang="en-GB" dirty="0"/>
              <a:t>Students’ transitions and study paths at educational transition </a:t>
            </a:r>
            <a:r>
              <a:rPr lang="en-GB" dirty="0" smtClean="0"/>
              <a:t>phases </a:t>
            </a:r>
            <a:r>
              <a:rPr lang="en-GB" sz="2400" dirty="0">
                <a:solidFill>
                  <a:schemeClr val="tx2"/>
                </a:solidFill>
              </a:rPr>
              <a:t>(primary </a:t>
            </a:r>
            <a:r>
              <a:rPr lang="en-GB" sz="2400" dirty="0">
                <a:solidFill>
                  <a:schemeClr val="tx2"/>
                </a:solidFill>
                <a:latin typeface="Garamond" panose="02020404030301010803" pitchFamily="18" charset="0"/>
              </a:rPr>
              <a:t>→</a:t>
            </a:r>
            <a:r>
              <a:rPr lang="en-GB" sz="2400" dirty="0">
                <a:solidFill>
                  <a:schemeClr val="tx2"/>
                </a:solidFill>
              </a:rPr>
              <a:t> adult education)</a:t>
            </a:r>
          </a:p>
          <a:p>
            <a:pPr lvl="1">
              <a:buFontTx/>
              <a:buChar char="-"/>
            </a:pPr>
            <a:r>
              <a:rPr lang="fi-FI" dirty="0" err="1"/>
              <a:t>Entrepreneurship</a:t>
            </a:r>
            <a:r>
              <a:rPr lang="fi-FI" dirty="0"/>
              <a:t> and </a:t>
            </a:r>
            <a:r>
              <a:rPr lang="fi-FI" dirty="0" err="1"/>
              <a:t>innovative</a:t>
            </a:r>
            <a:r>
              <a:rPr lang="fi-FI" dirty="0"/>
              <a:t> </a:t>
            </a:r>
            <a:r>
              <a:rPr lang="fi-FI" dirty="0" err="1"/>
              <a:t>capacity</a:t>
            </a:r>
            <a:r>
              <a:rPr lang="fi-FI" dirty="0"/>
              <a:t> </a:t>
            </a:r>
            <a:r>
              <a:rPr lang="fi-FI" sz="2400" dirty="0">
                <a:solidFill>
                  <a:schemeClr val="tx2"/>
                </a:solidFill>
              </a:rPr>
              <a:t>(</a:t>
            </a:r>
            <a:r>
              <a:rPr lang="fi-FI" sz="2400" dirty="0" err="1">
                <a:solidFill>
                  <a:schemeClr val="tx2"/>
                </a:solidFill>
              </a:rPr>
              <a:t>vocational</a:t>
            </a:r>
            <a:r>
              <a:rPr lang="fi-FI" sz="2400" dirty="0">
                <a:solidFill>
                  <a:schemeClr val="tx2"/>
                </a:solidFill>
              </a:rPr>
              <a:t> </a:t>
            </a:r>
            <a:r>
              <a:rPr lang="en-GB" sz="2400" dirty="0">
                <a:solidFill>
                  <a:schemeClr val="tx2"/>
                </a:solidFill>
                <a:latin typeface="Garamond" panose="02020404030301010803" pitchFamily="18" charset="0"/>
              </a:rPr>
              <a:t>→ </a:t>
            </a:r>
            <a:r>
              <a:rPr lang="fi-FI" sz="2400" dirty="0" err="1">
                <a:solidFill>
                  <a:schemeClr val="tx2"/>
                </a:solidFill>
              </a:rPr>
              <a:t>higher</a:t>
            </a:r>
            <a:r>
              <a:rPr lang="fi-FI" sz="2400" dirty="0">
                <a:solidFill>
                  <a:schemeClr val="tx2"/>
                </a:solidFill>
              </a:rPr>
              <a:t> </a:t>
            </a:r>
            <a:r>
              <a:rPr lang="fi-FI" sz="2400" dirty="0" err="1">
                <a:solidFill>
                  <a:schemeClr val="tx2"/>
                </a:solidFill>
              </a:rPr>
              <a:t>education</a:t>
            </a:r>
            <a:r>
              <a:rPr lang="fi-FI" sz="2400" dirty="0">
                <a:solidFill>
                  <a:schemeClr val="tx2"/>
                </a:solidFill>
              </a:rPr>
              <a:t>)</a:t>
            </a:r>
          </a:p>
          <a:p>
            <a:pPr lvl="1">
              <a:buFontTx/>
              <a:buChar char="-"/>
            </a:pPr>
            <a:r>
              <a:rPr lang="fi-FI" dirty="0" err="1"/>
              <a:t>Changes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role</a:t>
            </a:r>
            <a:r>
              <a:rPr lang="fi-FI" dirty="0"/>
              <a:t> of </a:t>
            </a:r>
            <a:r>
              <a:rPr lang="fi-FI" dirty="0" err="1"/>
              <a:t>teachers</a:t>
            </a:r>
            <a:r>
              <a:rPr lang="fi-FI" dirty="0"/>
              <a:t>; an </a:t>
            </a:r>
            <a:r>
              <a:rPr lang="fi-FI" dirty="0" err="1"/>
              <a:t>evaluation</a:t>
            </a:r>
            <a:r>
              <a:rPr lang="fi-FI" dirty="0"/>
              <a:t> of </a:t>
            </a:r>
            <a:r>
              <a:rPr lang="fi-FI" dirty="0" err="1"/>
              <a:t>teacher</a:t>
            </a:r>
            <a:r>
              <a:rPr lang="fi-FI" dirty="0"/>
              <a:t> </a:t>
            </a:r>
            <a:r>
              <a:rPr lang="fi-FI" dirty="0" err="1" smtClean="0"/>
              <a:t>education</a:t>
            </a:r>
            <a:r>
              <a:rPr lang="fi-FI" dirty="0" smtClean="0"/>
              <a:t> and </a:t>
            </a:r>
            <a:r>
              <a:rPr lang="fi-FI" dirty="0" err="1"/>
              <a:t>continuing</a:t>
            </a:r>
            <a:r>
              <a:rPr lang="fi-FI" dirty="0"/>
              <a:t> </a:t>
            </a:r>
            <a:r>
              <a:rPr lang="fi-FI" dirty="0" err="1"/>
              <a:t>education</a:t>
            </a:r>
            <a:r>
              <a:rPr lang="fi-FI" dirty="0"/>
              <a:t> </a:t>
            </a:r>
            <a:r>
              <a:rPr lang="fi-FI" sz="2400" dirty="0">
                <a:solidFill>
                  <a:schemeClr val="tx2"/>
                </a:solidFill>
              </a:rPr>
              <a:t>(</a:t>
            </a:r>
            <a:r>
              <a:rPr lang="fi-FI" sz="2400" dirty="0" err="1">
                <a:solidFill>
                  <a:schemeClr val="tx2"/>
                </a:solidFill>
              </a:rPr>
              <a:t>early</a:t>
            </a:r>
            <a:r>
              <a:rPr lang="fi-FI" sz="2400" dirty="0">
                <a:solidFill>
                  <a:schemeClr val="tx2"/>
                </a:solidFill>
              </a:rPr>
              <a:t> </a:t>
            </a:r>
            <a:r>
              <a:rPr lang="fi-FI" sz="2400" dirty="0" err="1">
                <a:solidFill>
                  <a:schemeClr val="tx2"/>
                </a:solidFill>
              </a:rPr>
              <a:t>childhood</a:t>
            </a:r>
            <a:r>
              <a:rPr lang="fi-FI" sz="2400" dirty="0">
                <a:solidFill>
                  <a:schemeClr val="tx2"/>
                </a:solidFill>
              </a:rPr>
              <a:t> </a:t>
            </a:r>
            <a:r>
              <a:rPr lang="en-GB" sz="2400" dirty="0">
                <a:solidFill>
                  <a:schemeClr val="tx2"/>
                </a:solidFill>
                <a:latin typeface="Garamond" panose="02020404030301010803" pitchFamily="18" charset="0"/>
              </a:rPr>
              <a:t>→ </a:t>
            </a:r>
            <a:r>
              <a:rPr lang="fi-FI" sz="2400" dirty="0" err="1">
                <a:solidFill>
                  <a:schemeClr val="tx2"/>
                </a:solidFill>
              </a:rPr>
              <a:t>higher</a:t>
            </a:r>
            <a:r>
              <a:rPr lang="fi-FI" sz="2400" dirty="0">
                <a:solidFill>
                  <a:schemeClr val="tx2"/>
                </a:solidFill>
              </a:rPr>
              <a:t> </a:t>
            </a:r>
            <a:r>
              <a:rPr lang="fi-FI" sz="2400" dirty="0" err="1">
                <a:solidFill>
                  <a:schemeClr val="tx2"/>
                </a:solidFill>
              </a:rPr>
              <a:t>education</a:t>
            </a:r>
            <a:r>
              <a:rPr lang="fi-FI" sz="2400" dirty="0">
                <a:solidFill>
                  <a:schemeClr val="tx2"/>
                </a:solidFill>
              </a:rPr>
              <a:t>)</a:t>
            </a:r>
          </a:p>
          <a:p>
            <a:pPr marL="457200" lvl="1" indent="0">
              <a:buNone/>
            </a:pPr>
            <a:endParaRPr lang="en-GB" sz="2400" dirty="0" smtClean="0">
              <a:solidFill>
                <a:schemeClr val="tx2"/>
              </a:solidFill>
            </a:endParaRP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989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 txBox="1">
            <a:spLocks/>
          </p:cNvSpPr>
          <p:nvPr/>
        </p:nvSpPr>
        <p:spPr>
          <a:xfrm>
            <a:off x="541338" y="237387"/>
            <a:ext cx="8047037" cy="119579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en-GB" dirty="0" smtClean="0">
                <a:solidFill>
                  <a:schemeClr val="tx2"/>
                </a:solidFill>
                <a:latin typeface="Georgia" panose="02040502050405020303" pitchFamily="18" charset="0"/>
              </a:rPr>
              <a:t>International activities</a:t>
            </a:r>
            <a:endParaRPr lang="en-GB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541338" y="1123483"/>
            <a:ext cx="8047037" cy="470019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27025">
              <a:lnSpc>
                <a:spcPts val="2500"/>
              </a:lnSpc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latin typeface="Georgia" panose="02040502050405020303" pitchFamily="18" charset="0"/>
              </a:rPr>
              <a:t>ENQA – European Association for Quality Assurance in Higher Education </a:t>
            </a:r>
            <a:r>
              <a:rPr lang="en-GB" sz="2000" dirty="0" smtClean="0">
                <a:solidFill>
                  <a:schemeClr val="tx2"/>
                </a:solidFill>
                <a:latin typeface="Georgia" panose="02040502050405020303" pitchFamily="18" charset="0"/>
              </a:rPr>
              <a:t>(FINEEC’s external review in 2016)</a:t>
            </a:r>
          </a:p>
          <a:p>
            <a:pPr marL="361950" indent="-327025">
              <a:lnSpc>
                <a:spcPts val="2500"/>
              </a:lnSpc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latin typeface="Georgia" panose="02040502050405020303" pitchFamily="18" charset="0"/>
              </a:rPr>
              <a:t>EQAR – European Quality Assurance Register for Higher Education</a:t>
            </a:r>
          </a:p>
          <a:p>
            <a:pPr marL="361950" indent="-327025">
              <a:lnSpc>
                <a:spcPts val="2500"/>
              </a:lnSpc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latin typeface="Georgia" panose="02040502050405020303" pitchFamily="18" charset="0"/>
              </a:rPr>
              <a:t>NOQA, INQAAHE – International networks for external quality assurance agencies</a:t>
            </a:r>
          </a:p>
          <a:p>
            <a:pPr marL="361950" indent="-327025">
              <a:lnSpc>
                <a:spcPts val="2500"/>
              </a:lnSpc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latin typeface="Georgia" panose="02040502050405020303" pitchFamily="18" charset="0"/>
              </a:rPr>
              <a:t>EUR-ACE – European Accreditation of Engineering Programmes</a:t>
            </a:r>
          </a:p>
          <a:p>
            <a:pPr marL="361950" indent="-327025">
              <a:lnSpc>
                <a:spcPts val="2500"/>
              </a:lnSpc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latin typeface="Georgia" panose="02040502050405020303" pitchFamily="18" charset="0"/>
              </a:rPr>
              <a:t>Quality Audit Network</a:t>
            </a:r>
          </a:p>
          <a:p>
            <a:pPr marL="361950" indent="-327025">
              <a:lnSpc>
                <a:spcPts val="2500"/>
              </a:lnSpc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latin typeface="Georgia" panose="02040502050405020303" pitchFamily="18" charset="0"/>
              </a:rPr>
              <a:t>Twinning projects (higher education) in Armenia and Azerbaijan</a:t>
            </a:r>
          </a:p>
          <a:p>
            <a:pPr marL="361950" indent="-327025">
              <a:lnSpc>
                <a:spcPts val="2500"/>
              </a:lnSpc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latin typeface="Georgia" panose="02040502050405020303" pitchFamily="18" charset="0"/>
              </a:rPr>
              <a:t>Nordic Council of Ministers </a:t>
            </a:r>
            <a:r>
              <a:rPr lang="en-GB" sz="2000" dirty="0" smtClean="0">
                <a:solidFill>
                  <a:schemeClr val="tx2"/>
                </a:solidFill>
                <a:latin typeface="Georgia" panose="02040502050405020303" pitchFamily="18" charset="0"/>
              </a:rPr>
              <a:t>(Conference on June 14, 2016!)</a:t>
            </a:r>
          </a:p>
          <a:p>
            <a:pPr marL="361950" indent="-327025">
              <a:lnSpc>
                <a:spcPts val="2500"/>
              </a:lnSpc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sv-SE" sz="2000" dirty="0" smtClean="0">
                <a:latin typeface="Georgia" panose="02040502050405020303" pitchFamily="18" charset="0"/>
              </a:rPr>
              <a:t>Nordiska evalueringsnätverket</a:t>
            </a:r>
          </a:p>
          <a:p>
            <a:pPr marL="361950" indent="-327025">
              <a:lnSpc>
                <a:spcPts val="2500"/>
              </a:lnSpc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sv-SE" sz="2000" dirty="0" smtClean="0">
                <a:latin typeface="Georgia" panose="02040502050405020303" pitchFamily="18" charset="0"/>
              </a:rPr>
              <a:t>Nordiska nätverket för prov och bedömning</a:t>
            </a:r>
          </a:p>
          <a:p>
            <a:pPr marL="361950" indent="-327025">
              <a:lnSpc>
                <a:spcPts val="2500"/>
              </a:lnSpc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latin typeface="Georgia" panose="02040502050405020303" pitchFamily="18" charset="0"/>
              </a:rPr>
              <a:t>PISA, </a:t>
            </a:r>
            <a:r>
              <a:rPr lang="en-GB" sz="2000" dirty="0" err="1" smtClean="0">
                <a:latin typeface="Georgia" panose="02040502050405020303" pitchFamily="18" charset="0"/>
              </a:rPr>
              <a:t>Pirls</a:t>
            </a:r>
            <a:r>
              <a:rPr lang="en-GB" sz="2000" dirty="0" smtClean="0">
                <a:latin typeface="Georgia" panose="02040502050405020303" pitchFamily="18" charset="0"/>
              </a:rPr>
              <a:t>, TIMMS etc.</a:t>
            </a:r>
          </a:p>
        </p:txBody>
      </p:sp>
    </p:spTree>
    <p:extLst>
      <p:ext uri="{BB962C8B-B14F-4D97-AF65-F5344CB8AC3E}">
        <p14:creationId xmlns:p14="http://schemas.microsoft.com/office/powerpoint/2010/main" val="191116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b="1" dirty="0" err="1" smtClean="0">
                <a:solidFill>
                  <a:srgbClr val="0D93D2"/>
                </a:solidFill>
              </a:rPr>
              <a:t>From</a:t>
            </a:r>
            <a:r>
              <a:rPr lang="fi-FI" sz="3600" b="1" dirty="0" smtClean="0">
                <a:solidFill>
                  <a:srgbClr val="0D93D2"/>
                </a:solidFill>
              </a:rPr>
              <a:t> </a:t>
            </a:r>
            <a:r>
              <a:rPr lang="fi-FI" sz="3600" b="1" dirty="0" err="1" smtClean="0">
                <a:solidFill>
                  <a:srgbClr val="0D93D2"/>
                </a:solidFill>
              </a:rPr>
              <a:t>early</a:t>
            </a:r>
            <a:r>
              <a:rPr lang="fi-FI" sz="3600" b="1" dirty="0" smtClean="0">
                <a:solidFill>
                  <a:srgbClr val="0D93D2"/>
                </a:solidFill>
              </a:rPr>
              <a:t> </a:t>
            </a:r>
            <a:r>
              <a:rPr lang="fi-FI" sz="3600" b="1" dirty="0" err="1" smtClean="0">
                <a:solidFill>
                  <a:srgbClr val="0D93D2"/>
                </a:solidFill>
              </a:rPr>
              <a:t>childhood</a:t>
            </a:r>
            <a:r>
              <a:rPr lang="fi-FI" sz="3600" b="1" dirty="0" smtClean="0">
                <a:solidFill>
                  <a:srgbClr val="0D93D2"/>
                </a:solidFill>
              </a:rPr>
              <a:t> to </a:t>
            </a:r>
            <a:br>
              <a:rPr lang="fi-FI" sz="3600" b="1" dirty="0" smtClean="0">
                <a:solidFill>
                  <a:srgbClr val="0D93D2"/>
                </a:solidFill>
              </a:rPr>
            </a:br>
            <a:r>
              <a:rPr lang="fi-FI" sz="3600" b="1" dirty="0" err="1" smtClean="0">
                <a:solidFill>
                  <a:srgbClr val="0D93D2"/>
                </a:solidFill>
              </a:rPr>
              <a:t>higher</a:t>
            </a:r>
            <a:r>
              <a:rPr lang="fi-FI" sz="3600" b="1" dirty="0" smtClean="0">
                <a:solidFill>
                  <a:srgbClr val="0D93D2"/>
                </a:solidFill>
              </a:rPr>
              <a:t> </a:t>
            </a:r>
            <a:r>
              <a:rPr lang="fi-FI" sz="3600" b="1" dirty="0" err="1" smtClean="0">
                <a:solidFill>
                  <a:srgbClr val="0D93D2"/>
                </a:solidFill>
              </a:rPr>
              <a:t>education</a:t>
            </a:r>
            <a:endParaRPr lang="fi-FI" sz="3600" b="1" dirty="0">
              <a:solidFill>
                <a:srgbClr val="0D93D2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4943"/>
            <a:ext cx="4740443" cy="445580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chemeClr val="accent5"/>
              </a:buClr>
            </a:pPr>
            <a:r>
              <a:rPr lang="fi-FI" sz="2000" dirty="0" err="1" smtClean="0"/>
              <a:t>Early</a:t>
            </a:r>
            <a:r>
              <a:rPr lang="fi-FI" sz="2000" dirty="0" smtClean="0"/>
              <a:t> </a:t>
            </a:r>
            <a:r>
              <a:rPr lang="fi-FI" sz="2000" dirty="0" err="1" smtClean="0"/>
              <a:t>childhood</a:t>
            </a:r>
            <a:r>
              <a:rPr lang="fi-FI" sz="2000" dirty="0" smtClean="0"/>
              <a:t> and </a:t>
            </a:r>
            <a:r>
              <a:rPr lang="fi-FI" sz="2000" dirty="0" err="1" smtClean="0"/>
              <a:t>pre-primary</a:t>
            </a:r>
            <a:r>
              <a:rPr lang="fi-FI" sz="2000" dirty="0"/>
              <a:t/>
            </a:r>
            <a:br>
              <a:rPr lang="fi-FI" sz="2000" dirty="0"/>
            </a:br>
            <a:r>
              <a:rPr lang="fi-FI" sz="2000" dirty="0" err="1" smtClean="0"/>
              <a:t>education</a:t>
            </a:r>
            <a:endParaRPr lang="fi-FI" sz="2000" dirty="0" smtClean="0"/>
          </a:p>
          <a:p>
            <a:pPr>
              <a:lnSpc>
                <a:spcPct val="150000"/>
              </a:lnSpc>
              <a:buClr>
                <a:schemeClr val="accent5"/>
              </a:buClr>
            </a:pPr>
            <a:r>
              <a:rPr lang="fi-FI" sz="2000" dirty="0" smtClean="0"/>
              <a:t>Basic </a:t>
            </a:r>
            <a:r>
              <a:rPr lang="fi-FI" sz="2000" dirty="0" err="1" smtClean="0"/>
              <a:t>education</a:t>
            </a:r>
            <a:endParaRPr lang="fi-FI" sz="2000" dirty="0" smtClean="0"/>
          </a:p>
          <a:p>
            <a:pPr>
              <a:lnSpc>
                <a:spcPct val="150000"/>
              </a:lnSpc>
              <a:buClr>
                <a:schemeClr val="accent5"/>
              </a:buClr>
            </a:pPr>
            <a:r>
              <a:rPr lang="fi-FI" sz="2000" dirty="0" smtClean="0"/>
              <a:t>Upper </a:t>
            </a:r>
            <a:r>
              <a:rPr lang="fi-FI" sz="2000" dirty="0" err="1"/>
              <a:t>s</a:t>
            </a:r>
            <a:r>
              <a:rPr lang="fi-FI" sz="2000" dirty="0" err="1" smtClean="0"/>
              <a:t>econdary</a:t>
            </a:r>
            <a:endParaRPr lang="fi-FI" sz="2000" dirty="0"/>
          </a:p>
          <a:p>
            <a:pPr>
              <a:lnSpc>
                <a:spcPct val="150000"/>
              </a:lnSpc>
              <a:buClr>
                <a:schemeClr val="accent5"/>
              </a:buClr>
            </a:pPr>
            <a:r>
              <a:rPr lang="fi-FI" sz="2000" dirty="0" err="1" smtClean="0"/>
              <a:t>Vocational</a:t>
            </a:r>
            <a:r>
              <a:rPr lang="fi-FI" sz="2000" dirty="0" smtClean="0"/>
              <a:t> </a:t>
            </a:r>
            <a:r>
              <a:rPr lang="fi-FI" sz="2000" dirty="0" err="1" smtClean="0"/>
              <a:t>education</a:t>
            </a:r>
            <a:r>
              <a:rPr lang="fi-FI" sz="2000" dirty="0" smtClean="0"/>
              <a:t> and </a:t>
            </a:r>
            <a:r>
              <a:rPr lang="fi-FI" sz="2000" dirty="0" err="1" smtClean="0"/>
              <a:t>training</a:t>
            </a:r>
            <a:endParaRPr lang="fi-FI" sz="2000" dirty="0" smtClean="0"/>
          </a:p>
          <a:p>
            <a:pPr>
              <a:lnSpc>
                <a:spcPct val="150000"/>
              </a:lnSpc>
              <a:buClr>
                <a:schemeClr val="accent5"/>
              </a:buClr>
            </a:pPr>
            <a:r>
              <a:rPr lang="fi-FI" sz="2000" dirty="0" smtClean="0"/>
              <a:t>Basic </a:t>
            </a:r>
            <a:r>
              <a:rPr lang="fi-FI" sz="2000" dirty="0" err="1" smtClean="0"/>
              <a:t>education</a:t>
            </a:r>
            <a:r>
              <a:rPr lang="fi-FI" sz="2000" dirty="0" smtClean="0"/>
              <a:t> in </a:t>
            </a:r>
            <a:r>
              <a:rPr lang="fi-FI" sz="2000" dirty="0" err="1" smtClean="0"/>
              <a:t>arts</a:t>
            </a:r>
            <a:endParaRPr lang="fi-FI" sz="2000" dirty="0" smtClean="0"/>
          </a:p>
          <a:p>
            <a:pPr>
              <a:lnSpc>
                <a:spcPct val="150000"/>
              </a:lnSpc>
              <a:buClr>
                <a:schemeClr val="accent5"/>
              </a:buClr>
            </a:pPr>
            <a:r>
              <a:rPr lang="fi-FI" sz="2000" dirty="0" err="1" smtClean="0"/>
              <a:t>Liberal</a:t>
            </a:r>
            <a:r>
              <a:rPr lang="fi-FI" sz="2000" dirty="0" smtClean="0"/>
              <a:t> </a:t>
            </a:r>
            <a:r>
              <a:rPr lang="fi-FI" sz="2000" dirty="0" err="1" smtClean="0"/>
              <a:t>adult</a:t>
            </a:r>
            <a:r>
              <a:rPr lang="fi-FI" sz="2000" dirty="0" smtClean="0"/>
              <a:t> </a:t>
            </a:r>
            <a:r>
              <a:rPr lang="fi-FI" sz="2000" dirty="0" err="1" smtClean="0"/>
              <a:t>education</a:t>
            </a:r>
            <a:r>
              <a:rPr lang="fi-FI" sz="2000" dirty="0" smtClean="0"/>
              <a:t> 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r>
              <a:rPr lang="fi-FI" sz="2000" dirty="0" err="1" smtClean="0"/>
              <a:t>Adult</a:t>
            </a:r>
            <a:r>
              <a:rPr lang="fi-FI" sz="2000" dirty="0" smtClean="0"/>
              <a:t> </a:t>
            </a:r>
            <a:r>
              <a:rPr lang="fi-FI" sz="2000" dirty="0" err="1" smtClean="0"/>
              <a:t>education</a:t>
            </a:r>
            <a:endParaRPr lang="fi-FI" sz="2000" dirty="0" smtClean="0"/>
          </a:p>
          <a:p>
            <a:pPr>
              <a:lnSpc>
                <a:spcPct val="150000"/>
              </a:lnSpc>
              <a:buClr>
                <a:schemeClr val="accent5"/>
              </a:buClr>
            </a:pPr>
            <a:r>
              <a:rPr lang="fi-FI" sz="2000" dirty="0" err="1" smtClean="0"/>
              <a:t>Higher</a:t>
            </a:r>
            <a:r>
              <a:rPr lang="fi-FI" sz="2000" dirty="0" smtClean="0"/>
              <a:t> </a:t>
            </a:r>
            <a:r>
              <a:rPr lang="fi-FI" sz="2000" dirty="0" err="1" smtClean="0"/>
              <a:t>education</a:t>
            </a:r>
            <a:endParaRPr lang="fi-FI" sz="20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1760844"/>
            <a:ext cx="3946358" cy="183626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3784409"/>
            <a:ext cx="3946358" cy="243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8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15" y="307802"/>
            <a:ext cx="7843838" cy="1180484"/>
          </a:xfrm>
        </p:spPr>
        <p:txBody>
          <a:bodyPr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4000" dirty="0" err="1" smtClean="0">
                <a:solidFill>
                  <a:srgbClr val="0D93D2"/>
                </a:solidFill>
                <a:effectLst/>
                <a:ea typeface="+mj-ea"/>
                <a:cs typeface="+mj-cs"/>
              </a:rPr>
              <a:t>Finnish</a:t>
            </a:r>
            <a:r>
              <a:rPr lang="fi-FI" sz="4000" dirty="0" smtClean="0">
                <a:solidFill>
                  <a:srgbClr val="0D93D2"/>
                </a:solidFill>
                <a:effectLst/>
                <a:ea typeface="+mj-ea"/>
                <a:cs typeface="+mj-cs"/>
              </a:rPr>
              <a:t> </a:t>
            </a:r>
            <a:r>
              <a:rPr lang="fi-FI" sz="4000" dirty="0" err="1" smtClean="0">
                <a:solidFill>
                  <a:srgbClr val="0D93D2"/>
                </a:solidFill>
                <a:effectLst/>
                <a:ea typeface="+mj-ea"/>
                <a:cs typeface="+mj-cs"/>
              </a:rPr>
              <a:t>education</a:t>
            </a:r>
            <a:r>
              <a:rPr lang="fi-FI" sz="4000" dirty="0" smtClean="0">
                <a:solidFill>
                  <a:srgbClr val="0D93D2"/>
                </a:solidFill>
                <a:effectLst/>
                <a:ea typeface="+mj-ea"/>
                <a:cs typeface="+mj-cs"/>
              </a:rPr>
              <a:t> </a:t>
            </a:r>
            <a:r>
              <a:rPr lang="fi-FI" sz="4000" dirty="0" err="1" smtClean="0">
                <a:solidFill>
                  <a:srgbClr val="0D93D2"/>
                </a:solidFill>
                <a:effectLst/>
                <a:ea typeface="+mj-ea"/>
                <a:cs typeface="+mj-cs"/>
              </a:rPr>
              <a:t>system</a:t>
            </a:r>
            <a:r>
              <a:rPr lang="fi-FI" sz="4000" dirty="0" smtClean="0">
                <a:solidFill>
                  <a:schemeClr val="tx2"/>
                </a:solidFill>
                <a:effectLst/>
                <a:ea typeface="+mj-ea"/>
                <a:cs typeface="+mj-cs"/>
              </a:rPr>
              <a:t/>
            </a:r>
            <a:br>
              <a:rPr lang="fi-FI" sz="4000" dirty="0" smtClean="0">
                <a:solidFill>
                  <a:schemeClr val="tx2"/>
                </a:solidFill>
                <a:effectLst/>
                <a:ea typeface="+mj-ea"/>
                <a:cs typeface="+mj-cs"/>
              </a:rPr>
            </a:br>
            <a:endParaRPr lang="en-US" sz="5400" dirty="0">
              <a:solidFill>
                <a:schemeClr val="tx2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939331" y="2778388"/>
            <a:ext cx="1810216" cy="457202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/>
              <a:t>Universities</a:t>
            </a:r>
            <a:endParaRPr kumimoji="0" lang="en-US" sz="22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230033" y="2738378"/>
            <a:ext cx="2040463" cy="596276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/>
              <a:t>Universities of Applied </a:t>
            </a:r>
            <a:r>
              <a:rPr lang="en-US" sz="2200" dirty="0"/>
              <a:t>S</a:t>
            </a:r>
            <a:r>
              <a:rPr lang="en-US" sz="2200" dirty="0" smtClean="0"/>
              <a:t>ciences</a:t>
            </a:r>
            <a:endParaRPr lang="en-US" sz="2200" dirty="0"/>
          </a:p>
        </p:txBody>
      </p:sp>
      <p:sp>
        <p:nvSpPr>
          <p:cNvPr id="53" name="TextBox 52"/>
          <p:cNvSpPr txBox="1"/>
          <p:nvPr/>
        </p:nvSpPr>
        <p:spPr>
          <a:xfrm>
            <a:off x="5445777" y="2054579"/>
            <a:ext cx="1735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Work experience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836147" y="3660323"/>
            <a:ext cx="1810217" cy="84854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/>
              <a:t>General upper secondary </a:t>
            </a:r>
            <a:br>
              <a:rPr lang="en-US" sz="1600" dirty="0"/>
            </a:br>
            <a:r>
              <a:rPr lang="en-US" sz="1600" dirty="0"/>
              <a:t>education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3230034" y="3707154"/>
            <a:ext cx="2336799" cy="848543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/>
              <a:t>Vocational upper secondary education and training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939331" y="4873297"/>
            <a:ext cx="4506446" cy="95369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4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Basic education </a:t>
            </a:r>
            <a:endParaRPr lang="en-US" sz="2000" dirty="0" smtClean="0"/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/>
              <a:t>9 </a:t>
            </a:r>
            <a:r>
              <a:rPr lang="en-US" sz="1600" dirty="0"/>
              <a:t>years</a:t>
            </a:r>
          </a:p>
        </p:txBody>
      </p:sp>
      <p:sp>
        <p:nvSpPr>
          <p:cNvPr id="134" name="Rectangle 133"/>
          <p:cNvSpPr/>
          <p:nvPr/>
        </p:nvSpPr>
        <p:spPr bwMode="auto">
          <a:xfrm>
            <a:off x="939331" y="5826988"/>
            <a:ext cx="4506446" cy="3882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Preprimary education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905496" y="3707151"/>
            <a:ext cx="1358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Work </a:t>
            </a:r>
            <a:br>
              <a:rPr lang="en-US" sz="1400" dirty="0"/>
            </a:br>
            <a:r>
              <a:rPr lang="en-US" sz="1400" dirty="0"/>
              <a:t>experience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-29631" y="5949059"/>
            <a:ext cx="9393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Age </a:t>
            </a:r>
            <a:r>
              <a:rPr lang="en-US" sz="1400" dirty="0" smtClean="0"/>
              <a:t>6</a:t>
            </a:r>
          </a:p>
          <a:p>
            <a:pPr algn="r"/>
            <a:endParaRPr lang="en-US" sz="1400" dirty="0"/>
          </a:p>
          <a:p>
            <a:pPr algn="r"/>
            <a:r>
              <a:rPr lang="en-US" sz="1400" dirty="0" smtClean="0"/>
              <a:t>Age 0 - 6</a:t>
            </a:r>
            <a:endParaRPr lang="en-US" sz="1400" dirty="0"/>
          </a:p>
        </p:txBody>
      </p:sp>
      <p:sp>
        <p:nvSpPr>
          <p:cNvPr id="139" name="TextBox 138"/>
          <p:cNvSpPr txBox="1"/>
          <p:nvPr/>
        </p:nvSpPr>
        <p:spPr>
          <a:xfrm>
            <a:off x="-378371" y="4969948"/>
            <a:ext cx="1199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400" dirty="0" smtClean="0"/>
          </a:p>
          <a:p>
            <a:pPr algn="r"/>
            <a:r>
              <a:rPr lang="en-US" sz="1400" dirty="0" smtClean="0"/>
              <a:t>Age </a:t>
            </a:r>
          </a:p>
          <a:p>
            <a:pPr algn="r"/>
            <a:r>
              <a:rPr lang="en-US" sz="1400" dirty="0" smtClean="0"/>
              <a:t>7 - 15</a:t>
            </a:r>
            <a:endParaRPr lang="en-US" sz="1400" dirty="0"/>
          </a:p>
        </p:txBody>
      </p:sp>
      <p:sp>
        <p:nvSpPr>
          <p:cNvPr id="140" name="TextBox 139"/>
          <p:cNvSpPr txBox="1"/>
          <p:nvPr/>
        </p:nvSpPr>
        <p:spPr>
          <a:xfrm rot="10800000" flipV="1">
            <a:off x="939334" y="4565520"/>
            <a:ext cx="619622" cy="307777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</a:t>
            </a:r>
            <a:r>
              <a:rPr lang="en-US" sz="1400" baseline="30000" dirty="0" smtClean="0"/>
              <a:t>th</a:t>
            </a:r>
            <a:endParaRPr lang="en-US" sz="1400" baseline="30000" dirty="0"/>
          </a:p>
        </p:txBody>
      </p:sp>
      <p:sp>
        <p:nvSpPr>
          <p:cNvPr id="130" name="Left-Right Arrow 129"/>
          <p:cNvSpPr/>
          <p:nvPr/>
        </p:nvSpPr>
        <p:spPr bwMode="auto">
          <a:xfrm>
            <a:off x="2772835" y="4147796"/>
            <a:ext cx="431803" cy="240054"/>
          </a:xfrm>
          <a:prstGeom prst="leftRigh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41" name="Rectangle 140"/>
          <p:cNvSpPr/>
          <p:nvPr/>
        </p:nvSpPr>
        <p:spPr bwMode="auto">
          <a:xfrm>
            <a:off x="7264400" y="4141446"/>
            <a:ext cx="1534957" cy="828503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</a:rPr>
              <a:t>Further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vocational qualification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7264400" y="3039563"/>
            <a:ext cx="1534957" cy="828503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</a:rPr>
              <a:t>Specialist vocational qualification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7264400" y="5204922"/>
            <a:ext cx="1534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Work experience</a:t>
            </a:r>
          </a:p>
        </p:txBody>
      </p:sp>
      <p:cxnSp>
        <p:nvCxnSpPr>
          <p:cNvPr id="180" name="Elbow Connector 179"/>
          <p:cNvCxnSpPr>
            <a:stCxn id="63" idx="3"/>
            <a:endCxn id="137" idx="1"/>
          </p:cNvCxnSpPr>
          <p:nvPr/>
        </p:nvCxnSpPr>
        <p:spPr bwMode="auto">
          <a:xfrm flipV="1">
            <a:off x="5566833" y="3968761"/>
            <a:ext cx="338663" cy="16266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2" name="Elbow Connector 191"/>
          <p:cNvCxnSpPr>
            <a:stCxn id="137" idx="2"/>
            <a:endCxn id="141" idx="1"/>
          </p:cNvCxnSpPr>
          <p:nvPr/>
        </p:nvCxnSpPr>
        <p:spPr bwMode="auto">
          <a:xfrm rot="16200000" flipH="1">
            <a:off x="6762011" y="4053308"/>
            <a:ext cx="325327" cy="679452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4" name="Elbow Connector 193"/>
          <p:cNvCxnSpPr>
            <a:stCxn id="137" idx="0"/>
            <a:endCxn id="145" idx="1"/>
          </p:cNvCxnSpPr>
          <p:nvPr/>
        </p:nvCxnSpPr>
        <p:spPr bwMode="auto">
          <a:xfrm rot="5400000" flipH="1" flipV="1">
            <a:off x="6798006" y="3240757"/>
            <a:ext cx="253336" cy="679452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6" name="Elbow Connector 195"/>
          <p:cNvCxnSpPr>
            <a:stCxn id="152" idx="0"/>
            <a:endCxn id="141" idx="2"/>
          </p:cNvCxnSpPr>
          <p:nvPr/>
        </p:nvCxnSpPr>
        <p:spPr bwMode="auto">
          <a:xfrm rot="5400000" flipH="1" flipV="1">
            <a:off x="7914392" y="5087436"/>
            <a:ext cx="234973" cy="1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1" name="Elbow Connector 200"/>
          <p:cNvCxnSpPr>
            <a:stCxn id="141" idx="0"/>
            <a:endCxn id="145" idx="2"/>
          </p:cNvCxnSpPr>
          <p:nvPr/>
        </p:nvCxnSpPr>
        <p:spPr bwMode="auto">
          <a:xfrm rot="5400000" flipH="1" flipV="1">
            <a:off x="7895189" y="4004756"/>
            <a:ext cx="273380" cy="12700"/>
          </a:xfrm>
          <a:prstGeom prst="bentConnector3">
            <a:avLst>
              <a:gd name="adj1" fmla="val -264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7" name="Elbow Connector 206"/>
          <p:cNvCxnSpPr>
            <a:stCxn id="145" idx="0"/>
            <a:endCxn id="53" idx="3"/>
          </p:cNvCxnSpPr>
          <p:nvPr/>
        </p:nvCxnSpPr>
        <p:spPr bwMode="auto">
          <a:xfrm rot="16200000" flipV="1">
            <a:off x="7191115" y="2198799"/>
            <a:ext cx="831095" cy="850434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Rectangle 133"/>
          <p:cNvSpPr/>
          <p:nvPr/>
        </p:nvSpPr>
        <p:spPr bwMode="auto">
          <a:xfrm>
            <a:off x="952031" y="6215191"/>
            <a:ext cx="4493746" cy="56548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Early childhood education and care</a:t>
            </a:r>
            <a:endParaRPr lang="en-US" sz="2000" dirty="0"/>
          </a:p>
        </p:txBody>
      </p:sp>
      <p:grpSp>
        <p:nvGrpSpPr>
          <p:cNvPr id="15" name="Ryhmä 14"/>
          <p:cNvGrpSpPr/>
          <p:nvPr/>
        </p:nvGrpSpPr>
        <p:grpSpPr>
          <a:xfrm>
            <a:off x="1728262" y="4555697"/>
            <a:ext cx="2670172" cy="317600"/>
            <a:chOff x="1728262" y="4555697"/>
            <a:chExt cx="2670172" cy="317600"/>
          </a:xfrm>
        </p:grpSpPr>
        <p:cxnSp>
          <p:nvCxnSpPr>
            <p:cNvPr id="164" name="Elbow Connector 163"/>
            <p:cNvCxnSpPr/>
            <p:nvPr/>
          </p:nvCxnSpPr>
          <p:spPr bwMode="auto">
            <a:xfrm rot="16200000" flipV="1">
              <a:off x="2199699" y="4084260"/>
              <a:ext cx="317600" cy="126047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Kulmayhdysviiva 10"/>
            <p:cNvCxnSpPr>
              <a:endCxn id="63" idx="2"/>
            </p:cNvCxnSpPr>
            <p:nvPr/>
          </p:nvCxnSpPr>
          <p:spPr bwMode="auto">
            <a:xfrm flipV="1">
              <a:off x="2977093" y="4555697"/>
              <a:ext cx="1421341" cy="158799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4" name="Ryhmä 13"/>
          <p:cNvGrpSpPr/>
          <p:nvPr/>
        </p:nvGrpSpPr>
        <p:grpSpPr>
          <a:xfrm>
            <a:off x="1728261" y="3374414"/>
            <a:ext cx="2670172" cy="317600"/>
            <a:chOff x="1728261" y="3374414"/>
            <a:chExt cx="2670172" cy="317600"/>
          </a:xfrm>
        </p:grpSpPr>
        <p:cxnSp>
          <p:nvCxnSpPr>
            <p:cNvPr id="51" name="Elbow Connector 163"/>
            <p:cNvCxnSpPr/>
            <p:nvPr/>
          </p:nvCxnSpPr>
          <p:spPr bwMode="auto">
            <a:xfrm rot="16200000" flipV="1">
              <a:off x="2199698" y="2902977"/>
              <a:ext cx="317600" cy="126047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2" name="Kulmayhdysviiva 51"/>
            <p:cNvCxnSpPr/>
            <p:nvPr/>
          </p:nvCxnSpPr>
          <p:spPr bwMode="auto">
            <a:xfrm flipV="1">
              <a:off x="2977092" y="3374414"/>
              <a:ext cx="1421341" cy="158799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4" name="Rectangle 23"/>
          <p:cNvSpPr/>
          <p:nvPr/>
        </p:nvSpPr>
        <p:spPr bwMode="auto">
          <a:xfrm>
            <a:off x="952029" y="1541126"/>
            <a:ext cx="1810216" cy="316413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</a:rPr>
              <a:t>Licentiate &amp; PhD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952029" y="1912557"/>
            <a:ext cx="1810214" cy="302082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/>
              <a:t>Master’s</a:t>
            </a:r>
            <a:endParaRPr lang="en-US" sz="1600" dirty="0"/>
          </a:p>
        </p:txBody>
      </p:sp>
      <p:sp>
        <p:nvSpPr>
          <p:cNvPr id="67" name="Suorakulmio 66"/>
          <p:cNvSpPr/>
          <p:nvPr/>
        </p:nvSpPr>
        <p:spPr>
          <a:xfrm>
            <a:off x="952030" y="2280373"/>
            <a:ext cx="1810214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/>
              <a:t>Bachelor’s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3217332" y="1912557"/>
            <a:ext cx="2040464" cy="302082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/>
              <a:t>Master’s</a:t>
            </a:r>
            <a:endParaRPr lang="en-US" sz="1600" dirty="0"/>
          </a:p>
        </p:txBody>
      </p:sp>
      <p:sp>
        <p:nvSpPr>
          <p:cNvPr id="96" name="Suorakulmio 95"/>
          <p:cNvSpPr/>
          <p:nvPr/>
        </p:nvSpPr>
        <p:spPr>
          <a:xfrm>
            <a:off x="3217331" y="2280373"/>
            <a:ext cx="2053165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/>
              <a:t>Bachelor’s</a:t>
            </a:r>
            <a:endParaRPr lang="en-US" sz="1600" dirty="0"/>
          </a:p>
        </p:txBody>
      </p:sp>
      <p:grpSp>
        <p:nvGrpSpPr>
          <p:cNvPr id="58" name="Ryhmä 57"/>
          <p:cNvGrpSpPr/>
          <p:nvPr/>
        </p:nvGrpSpPr>
        <p:grpSpPr>
          <a:xfrm>
            <a:off x="5257796" y="2331201"/>
            <a:ext cx="1069925" cy="154910"/>
            <a:chOff x="5257796" y="2331201"/>
            <a:chExt cx="1069925" cy="154910"/>
          </a:xfrm>
        </p:grpSpPr>
        <p:cxnSp>
          <p:nvCxnSpPr>
            <p:cNvPr id="36" name="Suora nuoliyhdysviiva 35"/>
            <p:cNvCxnSpPr/>
            <p:nvPr/>
          </p:nvCxnSpPr>
          <p:spPr bwMode="auto">
            <a:xfrm flipH="1" flipV="1">
              <a:off x="6327720" y="2331201"/>
              <a:ext cx="1" cy="1549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0" name="Suora yhdysviiva 39"/>
            <p:cNvCxnSpPr/>
            <p:nvPr/>
          </p:nvCxnSpPr>
          <p:spPr bwMode="auto">
            <a:xfrm>
              <a:off x="5257796" y="2486110"/>
              <a:ext cx="106992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3" name="Ryhmä 82"/>
          <p:cNvGrpSpPr/>
          <p:nvPr/>
        </p:nvGrpSpPr>
        <p:grpSpPr>
          <a:xfrm rot="16200000">
            <a:off x="5738427" y="1497799"/>
            <a:ext cx="121369" cy="1057223"/>
            <a:chOff x="5257796" y="2331201"/>
            <a:chExt cx="1069925" cy="154910"/>
          </a:xfrm>
        </p:grpSpPr>
        <p:cxnSp>
          <p:nvCxnSpPr>
            <p:cNvPr id="84" name="Suora nuoliyhdysviiva 83"/>
            <p:cNvCxnSpPr/>
            <p:nvPr/>
          </p:nvCxnSpPr>
          <p:spPr bwMode="auto">
            <a:xfrm flipH="1" flipV="1">
              <a:off x="6327720" y="2331201"/>
              <a:ext cx="1" cy="1549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5" name="Suora yhdysviiva 84"/>
            <p:cNvCxnSpPr/>
            <p:nvPr/>
          </p:nvCxnSpPr>
          <p:spPr bwMode="auto">
            <a:xfrm>
              <a:off x="5257796" y="2486110"/>
              <a:ext cx="106992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6" name="Kulmayhdysviiva 15"/>
          <p:cNvCxnSpPr/>
          <p:nvPr/>
        </p:nvCxnSpPr>
        <p:spPr bwMode="auto">
          <a:xfrm flipV="1">
            <a:off x="2805302" y="1982853"/>
            <a:ext cx="455088" cy="386052"/>
          </a:xfrm>
          <a:prstGeom prst="bentConnector3">
            <a:avLst>
              <a:gd name="adj1" fmla="val 5913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Kulmayhdysviiva 17"/>
          <p:cNvCxnSpPr>
            <a:endCxn id="25" idx="3"/>
          </p:cNvCxnSpPr>
          <p:nvPr/>
        </p:nvCxnSpPr>
        <p:spPr bwMode="auto">
          <a:xfrm rot="10800000">
            <a:off x="2762243" y="2063599"/>
            <a:ext cx="428286" cy="42251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Kulmayhdysviiva 30"/>
          <p:cNvCxnSpPr/>
          <p:nvPr/>
        </p:nvCxnSpPr>
        <p:spPr bwMode="auto">
          <a:xfrm rot="16200000" flipV="1">
            <a:off x="3559457" y="956600"/>
            <a:ext cx="213225" cy="1464729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0059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53" grpId="0"/>
      <p:bldP spid="62" grpId="0" animBg="1"/>
      <p:bldP spid="63" grpId="0" animBg="1"/>
      <p:bldP spid="64" grpId="0" animBg="1"/>
      <p:bldP spid="134" grpId="0" animBg="1"/>
      <p:bldP spid="137" grpId="0"/>
      <p:bldP spid="138" grpId="0"/>
      <p:bldP spid="139" grpId="0"/>
      <p:bldP spid="140" grpId="0" animBg="1"/>
      <p:bldP spid="130" grpId="0" animBg="1"/>
      <p:bldP spid="141" grpId="0" animBg="1"/>
      <p:bldP spid="145" grpId="0" animBg="1"/>
      <p:bldP spid="152" grpId="0"/>
      <p:bldP spid="38" grpId="0" animBg="1"/>
      <p:bldP spid="24" grpId="0" animBg="1"/>
      <p:bldP spid="25" grpId="0" animBg="1"/>
      <p:bldP spid="67" grpId="0" animBg="1"/>
      <p:bldP spid="26" grpId="0" animBg="1"/>
      <p:bldP spid="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41338" y="2386400"/>
            <a:ext cx="8018355" cy="2636000"/>
          </a:xfrm>
        </p:spPr>
        <p:txBody>
          <a:bodyPr/>
          <a:lstStyle/>
          <a:p>
            <a:pPr algn="ctr"/>
            <a:r>
              <a:rPr lang="fi-FI" sz="4400" dirty="0" err="1" smtClean="0"/>
              <a:t>FINEEC’s</a:t>
            </a:r>
            <a:r>
              <a:rPr lang="fi-FI" sz="4400" dirty="0" smtClean="0"/>
              <a:t> </a:t>
            </a:r>
            <a:r>
              <a:rPr lang="fi-FI" sz="4400" dirty="0" err="1" smtClean="0"/>
              <a:t>organisation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863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idx="4294967295"/>
          </p:nvPr>
        </p:nvSpPr>
        <p:spPr>
          <a:xfrm>
            <a:off x="782507" y="199373"/>
            <a:ext cx="8047038" cy="11953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i-FI" sz="4000" dirty="0" smtClean="0">
                <a:solidFill>
                  <a:schemeClr val="tx2"/>
                </a:solidFill>
                <a:latin typeface="Georgia" panose="02040502050405020303" pitchFamily="18" charset="0"/>
              </a:rPr>
              <a:t>FINEEC</a:t>
            </a:r>
            <a:endParaRPr lang="fi-FI" sz="40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7" name="Suorakulmio 6"/>
          <p:cNvSpPr/>
          <p:nvPr/>
        </p:nvSpPr>
        <p:spPr>
          <a:xfrm>
            <a:off x="2047387" y="3508499"/>
            <a:ext cx="1656184" cy="1883350"/>
          </a:xfrm>
          <a:prstGeom prst="rect">
            <a:avLst/>
          </a:prstGeom>
          <a:solidFill>
            <a:srgbClr val="1F9C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i-FI" sz="1600" b="1" dirty="0" err="1" smtClean="0">
                <a:latin typeface="Georgia" panose="02040502050405020303" pitchFamily="18" charset="0"/>
              </a:rPr>
              <a:t>Higher</a:t>
            </a:r>
            <a:r>
              <a:rPr lang="fi-FI" sz="1600" b="1" dirty="0" smtClean="0">
                <a:latin typeface="Georgia" panose="02040502050405020303" pitchFamily="18" charset="0"/>
              </a:rPr>
              <a:t> </a:t>
            </a:r>
            <a:r>
              <a:rPr lang="fi-FI" sz="1600" b="1" dirty="0" err="1" smtClean="0">
                <a:latin typeface="Georgia" panose="02040502050405020303" pitchFamily="18" charset="0"/>
              </a:rPr>
              <a:t>education</a:t>
            </a:r>
            <a:endParaRPr lang="fi-FI" sz="1600" b="1" dirty="0" smtClean="0">
              <a:latin typeface="Georgia" panose="02040502050405020303" pitchFamily="18" charset="0"/>
            </a:endParaRPr>
          </a:p>
          <a:p>
            <a:pPr algn="ctr"/>
            <a:endParaRPr lang="fi-FI" sz="1600" dirty="0">
              <a:latin typeface="Georgia" panose="02040502050405020303" pitchFamily="18" charset="0"/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3984296" y="3518803"/>
            <a:ext cx="1728192" cy="1873045"/>
          </a:xfrm>
          <a:prstGeom prst="rect">
            <a:avLst/>
          </a:prstGeom>
          <a:solidFill>
            <a:srgbClr val="1F9C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i-FI" sz="1600" b="1" dirty="0" smtClean="0">
                <a:latin typeface="Georgia" panose="02040502050405020303" pitchFamily="18" charset="0"/>
              </a:rPr>
              <a:t>General </a:t>
            </a:r>
            <a:r>
              <a:rPr lang="fi-FI" sz="1600" b="1" dirty="0" err="1" smtClean="0">
                <a:latin typeface="Georgia" panose="02040502050405020303" pitchFamily="18" charset="0"/>
              </a:rPr>
              <a:t>education</a:t>
            </a:r>
            <a:endParaRPr lang="fi-FI" sz="1400" b="1" dirty="0">
              <a:latin typeface="Georgia" panose="02040502050405020303" pitchFamily="18" charset="0"/>
            </a:endParaRPr>
          </a:p>
        </p:txBody>
      </p:sp>
      <p:cxnSp>
        <p:nvCxnSpPr>
          <p:cNvPr id="11" name="Suora nuoliyhdysviiva 10"/>
          <p:cNvCxnSpPr/>
          <p:nvPr/>
        </p:nvCxnSpPr>
        <p:spPr>
          <a:xfrm>
            <a:off x="6372200" y="1903768"/>
            <a:ext cx="413102" cy="158417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nuoliyhdysviiva 11"/>
          <p:cNvCxnSpPr/>
          <p:nvPr/>
        </p:nvCxnSpPr>
        <p:spPr>
          <a:xfrm flipH="1">
            <a:off x="5508631" y="1963191"/>
            <a:ext cx="720080" cy="15378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nuoliyhdysviiva 12"/>
          <p:cNvCxnSpPr/>
          <p:nvPr/>
        </p:nvCxnSpPr>
        <p:spPr>
          <a:xfrm flipH="1">
            <a:off x="3396910" y="1988839"/>
            <a:ext cx="1895170" cy="149910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nuoliyhdysviiva 14"/>
          <p:cNvCxnSpPr/>
          <p:nvPr/>
        </p:nvCxnSpPr>
        <p:spPr>
          <a:xfrm>
            <a:off x="2519772" y="2937768"/>
            <a:ext cx="108012" cy="56323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orakulmio 15"/>
          <p:cNvSpPr/>
          <p:nvPr/>
        </p:nvSpPr>
        <p:spPr>
          <a:xfrm>
            <a:off x="2051720" y="5877637"/>
            <a:ext cx="5669686" cy="601042"/>
          </a:xfrm>
          <a:prstGeom prst="rect">
            <a:avLst/>
          </a:prstGeom>
          <a:solidFill>
            <a:srgbClr val="1F9C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 err="1" smtClean="0">
                <a:latin typeface="Georgia" panose="02040502050405020303" pitchFamily="18" charset="0"/>
              </a:rPr>
              <a:t>Common</a:t>
            </a:r>
            <a:r>
              <a:rPr lang="fi-FI" sz="1600" b="1" dirty="0" smtClean="0">
                <a:latin typeface="Georgia" panose="02040502050405020303" pitchFamily="18" charset="0"/>
              </a:rPr>
              <a:t> </a:t>
            </a:r>
            <a:r>
              <a:rPr lang="fi-FI" sz="1600" b="1" dirty="0" err="1" smtClean="0">
                <a:latin typeface="Georgia" panose="02040502050405020303" pitchFamily="18" charset="0"/>
              </a:rPr>
              <a:t>services</a:t>
            </a:r>
            <a:endParaRPr lang="fi-FI" sz="1600" b="1" dirty="0">
              <a:latin typeface="Georgia" panose="02040502050405020303" pitchFamily="18" charset="0"/>
            </a:endParaRPr>
          </a:p>
        </p:txBody>
      </p:sp>
      <p:cxnSp>
        <p:nvCxnSpPr>
          <p:cNvPr id="17" name="Suora nuoliyhdysviiva 16"/>
          <p:cNvCxnSpPr/>
          <p:nvPr/>
        </p:nvCxnSpPr>
        <p:spPr>
          <a:xfrm>
            <a:off x="4535996" y="1520788"/>
            <a:ext cx="54006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Ylänuoli 23"/>
          <p:cNvSpPr/>
          <p:nvPr/>
        </p:nvSpPr>
        <p:spPr>
          <a:xfrm>
            <a:off x="4601369" y="5574949"/>
            <a:ext cx="504055" cy="288032"/>
          </a:xfrm>
          <a:prstGeom prst="upArrow">
            <a:avLst>
              <a:gd name="adj1" fmla="val 50000"/>
              <a:gd name="adj2" fmla="val 38958"/>
            </a:avLst>
          </a:prstGeom>
          <a:solidFill>
            <a:srgbClr val="84C5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Kaarinuoli vasemmalle 25"/>
          <p:cNvSpPr/>
          <p:nvPr/>
        </p:nvSpPr>
        <p:spPr>
          <a:xfrm>
            <a:off x="7708527" y="1472316"/>
            <a:ext cx="1078367" cy="5002745"/>
          </a:xfrm>
          <a:prstGeom prst="curvedLeftArrow">
            <a:avLst/>
          </a:prstGeom>
          <a:solidFill>
            <a:srgbClr val="84C5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30" name="Suorakulmio 29"/>
          <p:cNvSpPr/>
          <p:nvPr/>
        </p:nvSpPr>
        <p:spPr>
          <a:xfrm>
            <a:off x="5049076" y="1052736"/>
            <a:ext cx="2645349" cy="936103"/>
          </a:xfrm>
          <a:prstGeom prst="rect">
            <a:avLst/>
          </a:prstGeom>
          <a:solidFill>
            <a:srgbClr val="1F9C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 err="1" smtClean="0">
                <a:latin typeface="Georgia" panose="02040502050405020303" pitchFamily="18" charset="0"/>
              </a:rPr>
              <a:t>Director</a:t>
            </a:r>
            <a:endParaRPr lang="fi-FI" dirty="0">
              <a:latin typeface="Georgia" panose="02040502050405020303" pitchFamily="18" charset="0"/>
            </a:endParaRPr>
          </a:p>
        </p:txBody>
      </p:sp>
      <p:sp>
        <p:nvSpPr>
          <p:cNvPr id="32" name="Suorakulmio 31"/>
          <p:cNvSpPr/>
          <p:nvPr/>
        </p:nvSpPr>
        <p:spPr>
          <a:xfrm>
            <a:off x="2024740" y="1052736"/>
            <a:ext cx="2484276" cy="936103"/>
          </a:xfrm>
          <a:prstGeom prst="rect">
            <a:avLst/>
          </a:prstGeom>
          <a:solidFill>
            <a:srgbClr val="1F9C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 smtClean="0">
                <a:latin typeface="Georgia" panose="02040502050405020303" pitchFamily="18" charset="0"/>
              </a:rPr>
              <a:t>Evaluation </a:t>
            </a:r>
            <a:r>
              <a:rPr lang="fi-FI" sz="2000" dirty="0" err="1" smtClean="0">
                <a:latin typeface="Georgia" panose="02040502050405020303" pitchFamily="18" charset="0"/>
              </a:rPr>
              <a:t>Council</a:t>
            </a:r>
            <a:endParaRPr lang="fi-FI" sz="2000" dirty="0">
              <a:latin typeface="Georgia" panose="02040502050405020303" pitchFamily="18" charset="0"/>
            </a:endParaRPr>
          </a:p>
        </p:txBody>
      </p:sp>
      <p:sp>
        <p:nvSpPr>
          <p:cNvPr id="33" name="Suorakulmio 32"/>
          <p:cNvSpPr/>
          <p:nvPr/>
        </p:nvSpPr>
        <p:spPr>
          <a:xfrm>
            <a:off x="5966233" y="3505371"/>
            <a:ext cx="1728192" cy="1886477"/>
          </a:xfrm>
          <a:prstGeom prst="rect">
            <a:avLst/>
          </a:prstGeom>
          <a:solidFill>
            <a:srgbClr val="1F9C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i-FI" sz="1600" b="1" dirty="0" err="1" smtClean="0">
                <a:latin typeface="Georgia" panose="02040502050405020303" pitchFamily="18" charset="0"/>
              </a:rPr>
              <a:t>Vocational</a:t>
            </a:r>
            <a:r>
              <a:rPr lang="fi-FI" sz="1600" b="1" dirty="0" smtClean="0">
                <a:latin typeface="Georgia" panose="02040502050405020303" pitchFamily="18" charset="0"/>
              </a:rPr>
              <a:t> </a:t>
            </a:r>
            <a:r>
              <a:rPr lang="fi-FI" sz="1600" b="1" dirty="0" err="1" smtClean="0">
                <a:latin typeface="Georgia" panose="02040502050405020303" pitchFamily="18" charset="0"/>
              </a:rPr>
              <a:t>education</a:t>
            </a:r>
            <a:r>
              <a:rPr lang="fi-FI" sz="1600" b="1" dirty="0" smtClean="0">
                <a:latin typeface="Georgia" panose="02040502050405020303" pitchFamily="18" charset="0"/>
              </a:rPr>
              <a:t/>
            </a:r>
            <a:br>
              <a:rPr lang="fi-FI" sz="1600" b="1" dirty="0" smtClean="0">
                <a:latin typeface="Georgia" panose="02040502050405020303" pitchFamily="18" charset="0"/>
              </a:rPr>
            </a:br>
            <a:r>
              <a:rPr lang="fi-FI" sz="1600" b="1" dirty="0" smtClean="0">
                <a:latin typeface="Georgia" panose="02040502050405020303" pitchFamily="18" charset="0"/>
              </a:rPr>
              <a:t>and </a:t>
            </a:r>
            <a:r>
              <a:rPr lang="fi-FI" sz="1600" b="1" dirty="0" err="1" smtClean="0">
                <a:latin typeface="Georgia" panose="02040502050405020303" pitchFamily="18" charset="0"/>
              </a:rPr>
              <a:t>training</a:t>
            </a:r>
            <a:endParaRPr lang="fi-FI" sz="1600" b="1" dirty="0">
              <a:latin typeface="Georgia" panose="02040502050405020303" pitchFamily="18" charset="0"/>
            </a:endParaRPr>
          </a:p>
        </p:txBody>
      </p:sp>
      <p:sp>
        <p:nvSpPr>
          <p:cNvPr id="34" name="Suorakulmio 33"/>
          <p:cNvSpPr/>
          <p:nvPr/>
        </p:nvSpPr>
        <p:spPr>
          <a:xfrm>
            <a:off x="2024740" y="2017393"/>
            <a:ext cx="1478314" cy="1172554"/>
          </a:xfrm>
          <a:prstGeom prst="rect">
            <a:avLst/>
          </a:prstGeom>
          <a:solidFill>
            <a:srgbClr val="1F9C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 smtClean="0">
                <a:latin typeface="Georgia" panose="02040502050405020303" pitchFamily="18" charset="0"/>
              </a:rPr>
              <a:t>HE Evaluation </a:t>
            </a:r>
            <a:r>
              <a:rPr lang="fi-FI" sz="2000" dirty="0" err="1" smtClean="0">
                <a:latin typeface="Georgia" panose="02040502050405020303" pitchFamily="18" charset="0"/>
              </a:rPr>
              <a:t>Committee</a:t>
            </a:r>
            <a:endParaRPr lang="fi-FI" dirty="0">
              <a:latin typeface="Georgia" panose="02040502050405020303" pitchFamily="18" charset="0"/>
            </a:endParaRPr>
          </a:p>
        </p:txBody>
      </p:sp>
      <p:sp>
        <p:nvSpPr>
          <p:cNvPr id="35" name="Suorakulmio 34"/>
          <p:cNvSpPr/>
          <p:nvPr/>
        </p:nvSpPr>
        <p:spPr>
          <a:xfrm>
            <a:off x="4498343" y="2330865"/>
            <a:ext cx="2501334" cy="576064"/>
          </a:xfrm>
          <a:prstGeom prst="rect">
            <a:avLst/>
          </a:prstGeom>
          <a:solidFill>
            <a:srgbClr val="1F9C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 smtClean="0">
                <a:latin typeface="Georgia" panose="02040502050405020303" pitchFamily="18" charset="0"/>
              </a:rPr>
              <a:t>Management team</a:t>
            </a:r>
            <a:endParaRPr lang="fi-FI" sz="2000" dirty="0">
              <a:latin typeface="Georgia" panose="02040502050405020303" pitchFamily="18" charset="0"/>
            </a:endParaRPr>
          </a:p>
        </p:txBody>
      </p:sp>
      <p:sp>
        <p:nvSpPr>
          <p:cNvPr id="20" name="Nuoli oikealle 19"/>
          <p:cNvSpPr/>
          <p:nvPr/>
        </p:nvSpPr>
        <p:spPr>
          <a:xfrm>
            <a:off x="235973" y="4204868"/>
            <a:ext cx="7848872" cy="540000"/>
          </a:xfrm>
          <a:prstGeom prst="rightArrow">
            <a:avLst/>
          </a:prstGeom>
          <a:solidFill>
            <a:srgbClr val="EF9F3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Evaluations</a:t>
            </a:r>
            <a:endParaRPr lang="fi-FI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Nuoli oikealle 20"/>
          <p:cNvSpPr/>
          <p:nvPr/>
        </p:nvSpPr>
        <p:spPr>
          <a:xfrm>
            <a:off x="235973" y="5154537"/>
            <a:ext cx="7848872" cy="540000"/>
          </a:xfrm>
          <a:prstGeom prst="rightArrow">
            <a:avLst/>
          </a:prstGeom>
          <a:solidFill>
            <a:srgbClr val="EF9F3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Development</a:t>
            </a:r>
            <a:r>
              <a:rPr lang="fi-FI" sz="1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of </a:t>
            </a:r>
            <a:r>
              <a:rPr lang="fi-FI" sz="1600" dirty="0" err="1">
                <a:solidFill>
                  <a:schemeClr val="bg1"/>
                </a:solidFill>
                <a:latin typeface="Georgia" panose="02040502050405020303" pitchFamily="18" charset="0"/>
              </a:rPr>
              <a:t>m</a:t>
            </a:r>
            <a:r>
              <a:rPr lang="fi-FI" sz="16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ethodology</a:t>
            </a:r>
            <a:endParaRPr lang="fi-FI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Nuoli oikealle 21"/>
          <p:cNvSpPr/>
          <p:nvPr/>
        </p:nvSpPr>
        <p:spPr>
          <a:xfrm>
            <a:off x="235973" y="4696395"/>
            <a:ext cx="7848872" cy="540000"/>
          </a:xfrm>
          <a:prstGeom prst="rightArrow">
            <a:avLst/>
          </a:prstGeom>
          <a:solidFill>
            <a:srgbClr val="EF9F3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Support</a:t>
            </a:r>
            <a:r>
              <a:rPr lang="fi-FI" sz="1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to </a:t>
            </a:r>
            <a:r>
              <a:rPr lang="fi-FI" sz="16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education</a:t>
            </a:r>
            <a:r>
              <a:rPr lang="fi-FI" sz="1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fi-FI" sz="16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providers</a:t>
            </a:r>
            <a:r>
              <a:rPr lang="fi-FI" sz="1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and </a:t>
            </a:r>
            <a:r>
              <a:rPr lang="fi-FI" sz="16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HEIs</a:t>
            </a:r>
            <a:endParaRPr lang="fi-FI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1" name="Ylänuoli 30"/>
          <p:cNvSpPr/>
          <p:nvPr/>
        </p:nvSpPr>
        <p:spPr>
          <a:xfrm>
            <a:off x="2548096" y="5574949"/>
            <a:ext cx="504055" cy="288032"/>
          </a:xfrm>
          <a:prstGeom prst="upArrow">
            <a:avLst>
              <a:gd name="adj1" fmla="val 50000"/>
              <a:gd name="adj2" fmla="val 38958"/>
            </a:avLst>
          </a:prstGeom>
          <a:solidFill>
            <a:srgbClr val="84C5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Ylänuoli 35"/>
          <p:cNvSpPr/>
          <p:nvPr/>
        </p:nvSpPr>
        <p:spPr>
          <a:xfrm>
            <a:off x="6495622" y="5583333"/>
            <a:ext cx="504055" cy="288032"/>
          </a:xfrm>
          <a:prstGeom prst="upArrow">
            <a:avLst>
              <a:gd name="adj1" fmla="val 50000"/>
              <a:gd name="adj2" fmla="val 38958"/>
            </a:avLst>
          </a:prstGeom>
          <a:solidFill>
            <a:srgbClr val="84C5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116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0075" y="1611766"/>
            <a:ext cx="3478213" cy="3817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 smtClean="0">
                <a:solidFill>
                  <a:srgbClr val="0D93D2"/>
                </a:solidFill>
              </a:rPr>
              <a:t>Operating in Helsinki and Jyväskylä</a:t>
            </a:r>
          </a:p>
          <a:p>
            <a:pPr marL="0" indent="0">
              <a:buNone/>
            </a:pPr>
            <a:endParaRPr lang="fi-FI" sz="2800" dirty="0" smtClean="0">
              <a:solidFill>
                <a:srgbClr val="0D93D2"/>
              </a:solidFill>
            </a:endParaRPr>
          </a:p>
          <a:p>
            <a:pPr marL="0" indent="0">
              <a:buNone/>
            </a:pPr>
            <a:r>
              <a:rPr lang="fi-FI" sz="2800" dirty="0" err="1" smtClean="0">
                <a:solidFill>
                  <a:srgbClr val="0D93D2"/>
                </a:solidFill>
              </a:rPr>
              <a:t>Personnel</a:t>
            </a:r>
            <a:r>
              <a:rPr lang="fi-FI" sz="2800" dirty="0">
                <a:solidFill>
                  <a:srgbClr val="0D93D2"/>
                </a:solidFill>
              </a:rPr>
              <a:t>:</a:t>
            </a:r>
            <a:r>
              <a:rPr lang="fi-FI" sz="2800" dirty="0" smtClean="0">
                <a:solidFill>
                  <a:srgbClr val="0D93D2"/>
                </a:solidFill>
              </a:rPr>
              <a:t> </a:t>
            </a:r>
            <a:r>
              <a:rPr lang="fi-FI" sz="2800" dirty="0" err="1" smtClean="0">
                <a:solidFill>
                  <a:srgbClr val="0D93D2"/>
                </a:solidFill>
              </a:rPr>
              <a:t>approximately</a:t>
            </a:r>
            <a:r>
              <a:rPr lang="fi-FI" sz="2800" dirty="0" smtClean="0">
                <a:solidFill>
                  <a:srgbClr val="0D93D2"/>
                </a:solidFill>
              </a:rPr>
              <a:t> 50</a:t>
            </a:r>
            <a:endParaRPr lang="fi-FI" sz="2800" dirty="0">
              <a:solidFill>
                <a:srgbClr val="0D93D2"/>
              </a:solidFill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6121087" y="3229158"/>
            <a:ext cx="26564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 smtClean="0">
                <a:latin typeface="Georgia" panose="02040502050405020303" pitchFamily="18" charset="0"/>
              </a:rPr>
              <a:t>Image: Gustav </a:t>
            </a:r>
            <a:r>
              <a:rPr lang="fi-FI" sz="800" dirty="0" err="1" smtClean="0">
                <a:latin typeface="Georgia" panose="02040502050405020303" pitchFamily="18" charset="0"/>
              </a:rPr>
              <a:t>Welin</a:t>
            </a:r>
            <a:r>
              <a:rPr lang="fi-FI" sz="800" dirty="0" smtClean="0">
                <a:latin typeface="Georgia" panose="02040502050405020303" pitchFamily="18" charset="0"/>
              </a:rPr>
              <a:t>, </a:t>
            </a:r>
            <a:r>
              <a:rPr lang="fi-FI" sz="800" dirty="0" err="1" smtClean="0">
                <a:latin typeface="Georgia" panose="02040502050405020303" pitchFamily="18" charset="0"/>
              </a:rPr>
              <a:t>Museum</a:t>
            </a:r>
            <a:r>
              <a:rPr lang="fi-FI" sz="800" dirty="0" smtClean="0">
                <a:latin typeface="Georgia" panose="02040502050405020303" pitchFamily="18" charset="0"/>
              </a:rPr>
              <a:t> of </a:t>
            </a:r>
            <a:r>
              <a:rPr lang="fi-FI" sz="800" dirty="0" err="1" smtClean="0">
                <a:latin typeface="Georgia" panose="02040502050405020303" pitchFamily="18" charset="0"/>
              </a:rPr>
              <a:t>Finnish</a:t>
            </a:r>
            <a:r>
              <a:rPr lang="fi-FI" sz="800" dirty="0" smtClean="0">
                <a:latin typeface="Georgia" panose="02040502050405020303" pitchFamily="18" charset="0"/>
              </a:rPr>
              <a:t> Architecture</a:t>
            </a:r>
            <a:endParaRPr lang="fi-FI" sz="800" dirty="0">
              <a:latin typeface="Georgia" panose="02040502050405020303" pitchFamily="18" charset="0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61778"/>
            <a:ext cx="4186808" cy="2765037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20469"/>
            <a:ext cx="4186808" cy="2711322"/>
          </a:xfrm>
          <a:prstGeom prst="rect">
            <a:avLst/>
          </a:prstGeom>
        </p:spPr>
      </p:pic>
      <p:sp>
        <p:nvSpPr>
          <p:cNvPr id="9" name="Suorakulmio 8"/>
          <p:cNvSpPr/>
          <p:nvPr/>
        </p:nvSpPr>
        <p:spPr>
          <a:xfrm>
            <a:off x="7020272" y="6232641"/>
            <a:ext cx="175731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800" dirty="0" smtClean="0">
                <a:latin typeface="Georgia" panose="02040502050405020303" pitchFamily="18" charset="0"/>
              </a:rPr>
              <a:t>Image: </a:t>
            </a:r>
            <a:r>
              <a:rPr lang="fi-FI" sz="800" dirty="0" err="1" smtClean="0">
                <a:latin typeface="Georgia" panose="02040502050405020303" pitchFamily="18" charset="0"/>
              </a:rPr>
              <a:t>University</a:t>
            </a:r>
            <a:r>
              <a:rPr lang="fi-FI" sz="800" dirty="0" smtClean="0">
                <a:latin typeface="Georgia" panose="02040502050405020303" pitchFamily="18" charset="0"/>
              </a:rPr>
              <a:t> of Jyväskylä</a:t>
            </a:r>
            <a:endParaRPr lang="fi-FI" sz="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99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90752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b="1" dirty="0" smtClean="0">
                <a:solidFill>
                  <a:srgbClr val="0D93D2"/>
                </a:solidFill>
              </a:rPr>
              <a:t>Operating </a:t>
            </a:r>
            <a:r>
              <a:rPr lang="fi-FI" sz="4000" b="1" dirty="0" err="1" smtClean="0">
                <a:solidFill>
                  <a:srgbClr val="0D93D2"/>
                </a:solidFill>
              </a:rPr>
              <a:t>principles</a:t>
            </a:r>
            <a:endParaRPr lang="fi-FI" sz="4000" b="1" dirty="0">
              <a:solidFill>
                <a:srgbClr val="0D93D2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55576" y="1628800"/>
            <a:ext cx="7128792" cy="4536504"/>
          </a:xfrm>
        </p:spPr>
        <p:txBody>
          <a:bodyPr>
            <a:normAutofit/>
          </a:bodyPr>
          <a:lstStyle/>
          <a:p>
            <a:pPr>
              <a:buClr>
                <a:schemeClr val="accent5"/>
              </a:buClr>
            </a:pPr>
            <a:r>
              <a:rPr lang="fi-FI" sz="2800" dirty="0" err="1" smtClean="0"/>
              <a:t>Decision-making</a:t>
            </a:r>
            <a:r>
              <a:rPr lang="fi-FI" sz="2800" dirty="0" smtClean="0"/>
              <a:t> is </a:t>
            </a:r>
            <a:r>
              <a:rPr lang="fi-FI" sz="2800" dirty="0" err="1" smtClean="0"/>
              <a:t>independent</a:t>
            </a:r>
            <a:r>
              <a:rPr lang="fi-FI" sz="2800" dirty="0" smtClean="0"/>
              <a:t> of </a:t>
            </a:r>
            <a:r>
              <a:rPr lang="fi-FI" sz="2800" dirty="0" err="1" smtClean="0"/>
              <a:t>external</a:t>
            </a:r>
            <a:r>
              <a:rPr lang="fi-FI" sz="2800" dirty="0" smtClean="0"/>
              <a:t> </a:t>
            </a:r>
            <a:r>
              <a:rPr lang="fi-FI" sz="2800" dirty="0" err="1" smtClean="0"/>
              <a:t>influence</a:t>
            </a:r>
            <a:endParaRPr lang="fi-FI" sz="2800" dirty="0" smtClean="0"/>
          </a:p>
          <a:p>
            <a:pPr>
              <a:buClr>
                <a:schemeClr val="accent5"/>
              </a:buClr>
            </a:pPr>
            <a:r>
              <a:rPr lang="fi-FI" sz="2800" dirty="0" err="1" smtClean="0"/>
              <a:t>Follows</a:t>
            </a:r>
            <a:r>
              <a:rPr lang="fi-FI" sz="2800" dirty="0" smtClean="0"/>
              <a:t> </a:t>
            </a:r>
            <a:r>
              <a:rPr lang="fi-FI" sz="2800" dirty="0" err="1" smtClean="0"/>
              <a:t>the</a:t>
            </a:r>
            <a:r>
              <a:rPr lang="fi-FI" sz="2800" dirty="0" smtClean="0"/>
              <a:t> </a:t>
            </a:r>
            <a:r>
              <a:rPr lang="fi-FI" sz="2800" dirty="0" err="1" smtClean="0"/>
              <a:t>principle</a:t>
            </a:r>
            <a:r>
              <a:rPr lang="fi-FI" sz="2800" dirty="0" smtClean="0"/>
              <a:t> of </a:t>
            </a:r>
            <a:r>
              <a:rPr lang="fi-FI" sz="2800" dirty="0" err="1" smtClean="0"/>
              <a:t>enhancement</a:t>
            </a:r>
            <a:r>
              <a:rPr lang="fi-FI" sz="2800" dirty="0" smtClean="0"/>
              <a:t>-led </a:t>
            </a:r>
            <a:r>
              <a:rPr lang="fi-FI" sz="2800" dirty="0" err="1" smtClean="0"/>
              <a:t>evaluation</a:t>
            </a:r>
            <a:endParaRPr lang="fi-FI" sz="2800" dirty="0" smtClean="0"/>
          </a:p>
          <a:p>
            <a:pPr>
              <a:buClr>
                <a:schemeClr val="accent5"/>
              </a:buClr>
            </a:pPr>
            <a:r>
              <a:rPr lang="fi-FI" sz="2800" dirty="0" err="1" smtClean="0"/>
              <a:t>Actively</a:t>
            </a:r>
            <a:r>
              <a:rPr lang="fi-FI" sz="2800" dirty="0" smtClean="0"/>
              <a:t> </a:t>
            </a:r>
            <a:r>
              <a:rPr lang="fi-FI" sz="2800" dirty="0" err="1" smtClean="0"/>
              <a:t>disseminates</a:t>
            </a:r>
            <a:r>
              <a:rPr lang="fi-FI" sz="2800" dirty="0" smtClean="0"/>
              <a:t> </a:t>
            </a:r>
            <a:r>
              <a:rPr lang="fi-FI" sz="2800" dirty="0" err="1" smtClean="0"/>
              <a:t>the</a:t>
            </a:r>
            <a:r>
              <a:rPr lang="fi-FI" sz="2800" dirty="0" smtClean="0"/>
              <a:t> </a:t>
            </a:r>
            <a:r>
              <a:rPr lang="fi-FI" sz="2800" dirty="0" err="1" smtClean="0"/>
              <a:t>results</a:t>
            </a:r>
            <a:r>
              <a:rPr lang="fi-FI" sz="2800" dirty="0" smtClean="0"/>
              <a:t> of </a:t>
            </a:r>
            <a:r>
              <a:rPr lang="fi-FI" sz="2800" dirty="0" err="1" smtClean="0"/>
              <a:t>evaluations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55491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/>
          <p:cNvSpPr txBox="1">
            <a:spLocks/>
          </p:cNvSpPr>
          <p:nvPr/>
        </p:nvSpPr>
        <p:spPr>
          <a:xfrm>
            <a:off x="541338" y="1420476"/>
            <a:ext cx="8047037" cy="425089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400" dirty="0" smtClean="0">
                <a:latin typeface="Georgia" panose="02040502050405020303" pitchFamily="18" charset="0"/>
              </a:rPr>
              <a:t>To </a:t>
            </a:r>
            <a:r>
              <a:rPr lang="fi-FI" sz="2400" dirty="0" err="1" smtClean="0">
                <a:solidFill>
                  <a:srgbClr val="0D93D2"/>
                </a:solidFill>
                <a:latin typeface="Georgia" panose="02040502050405020303" pitchFamily="18" charset="0"/>
              </a:rPr>
              <a:t>evaluate</a:t>
            </a:r>
            <a:r>
              <a:rPr lang="fi-FI" sz="2400" dirty="0" smtClean="0">
                <a:solidFill>
                  <a:srgbClr val="0D93D2"/>
                </a:solidFill>
                <a:latin typeface="Georgia" panose="02040502050405020303" pitchFamily="18" charset="0"/>
              </a:rPr>
              <a:t> </a:t>
            </a:r>
            <a:r>
              <a:rPr lang="fi-FI" sz="2400" dirty="0" err="1" smtClean="0">
                <a:latin typeface="Georgia" panose="02040502050405020303" pitchFamily="18" charset="0"/>
              </a:rPr>
              <a:t>activities</a:t>
            </a:r>
            <a:r>
              <a:rPr lang="fi-FI" sz="2400" dirty="0" smtClean="0">
                <a:latin typeface="Georgia" panose="02040502050405020303" pitchFamily="18" charset="0"/>
              </a:rPr>
              <a:t> of </a:t>
            </a:r>
            <a:r>
              <a:rPr lang="fi-FI" sz="2400" dirty="0" err="1" smtClean="0">
                <a:latin typeface="Georgia" panose="02040502050405020303" pitchFamily="18" charset="0"/>
              </a:rPr>
              <a:t>education</a:t>
            </a:r>
            <a:r>
              <a:rPr lang="fi-FI" sz="2400" dirty="0" smtClean="0">
                <a:latin typeface="Georgia" panose="02040502050405020303" pitchFamily="18" charset="0"/>
              </a:rPr>
              <a:t> </a:t>
            </a:r>
            <a:r>
              <a:rPr lang="fi-FI" sz="2400" dirty="0" err="1" smtClean="0">
                <a:latin typeface="Georgia" panose="02040502050405020303" pitchFamily="18" charset="0"/>
              </a:rPr>
              <a:t>providers</a:t>
            </a:r>
            <a:r>
              <a:rPr lang="fi-FI" sz="2400" dirty="0" smtClean="0">
                <a:latin typeface="Georgia" panose="02040502050405020303" pitchFamily="18" charset="0"/>
              </a:rPr>
              <a:t> and </a:t>
            </a:r>
            <a:r>
              <a:rPr lang="fi-FI" sz="2400" dirty="0" err="1" smtClean="0">
                <a:latin typeface="Georgia" panose="02040502050405020303" pitchFamily="18" charset="0"/>
              </a:rPr>
              <a:t>higher</a:t>
            </a:r>
            <a:r>
              <a:rPr lang="fi-FI" sz="2400" dirty="0" smtClean="0">
                <a:latin typeface="Georgia" panose="02040502050405020303" pitchFamily="18" charset="0"/>
              </a:rPr>
              <a:t> </a:t>
            </a:r>
            <a:r>
              <a:rPr lang="fi-FI" sz="2400" dirty="0" err="1" smtClean="0">
                <a:latin typeface="Georgia" panose="02040502050405020303" pitchFamily="18" charset="0"/>
              </a:rPr>
              <a:t>education</a:t>
            </a:r>
            <a:r>
              <a:rPr lang="fi-FI" sz="2400" dirty="0" smtClean="0">
                <a:latin typeface="Georgia" panose="02040502050405020303" pitchFamily="18" charset="0"/>
              </a:rPr>
              <a:t> </a:t>
            </a:r>
            <a:r>
              <a:rPr lang="fi-FI" sz="2400" dirty="0" err="1" smtClean="0">
                <a:latin typeface="Georgia" panose="02040502050405020303" pitchFamily="18" charset="0"/>
              </a:rPr>
              <a:t>institutions</a:t>
            </a:r>
            <a:endParaRPr lang="fi-FI" sz="2400" dirty="0" smtClean="0"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400" dirty="0" smtClean="0">
                <a:latin typeface="Georgia" panose="02040502050405020303" pitchFamily="18" charset="0"/>
              </a:rPr>
              <a:t>To </a:t>
            </a:r>
            <a:r>
              <a:rPr lang="fi-FI" sz="2400" dirty="0" err="1" smtClean="0">
                <a:solidFill>
                  <a:schemeClr val="tx2"/>
                </a:solidFill>
                <a:latin typeface="Georgia" panose="02040502050405020303" pitchFamily="18" charset="0"/>
              </a:rPr>
              <a:t>undertake</a:t>
            </a:r>
            <a:r>
              <a:rPr lang="fi-FI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fi-FI" sz="2400" dirty="0" err="1" smtClean="0">
                <a:latin typeface="Georgia" panose="02040502050405020303" pitchFamily="18" charset="0"/>
              </a:rPr>
              <a:t>evaluations</a:t>
            </a:r>
            <a:r>
              <a:rPr lang="fi-FI" sz="2400" dirty="0" smtClean="0">
                <a:latin typeface="Georgia" panose="02040502050405020303" pitchFamily="18" charset="0"/>
              </a:rPr>
              <a:t> of </a:t>
            </a:r>
            <a:r>
              <a:rPr lang="fi-FI" sz="2400" dirty="0" err="1" smtClean="0">
                <a:latin typeface="Georgia" panose="02040502050405020303" pitchFamily="18" charset="0"/>
              </a:rPr>
              <a:t>learning</a:t>
            </a:r>
            <a:r>
              <a:rPr lang="fi-FI" sz="2400" dirty="0" smtClean="0">
                <a:latin typeface="Georgia" panose="02040502050405020303" pitchFamily="18" charset="0"/>
              </a:rPr>
              <a:t> </a:t>
            </a:r>
            <a:r>
              <a:rPr lang="fi-FI" sz="2400" dirty="0" err="1" smtClean="0">
                <a:latin typeface="Georgia" panose="02040502050405020303" pitchFamily="18" charset="0"/>
              </a:rPr>
              <a:t>outcomes</a:t>
            </a:r>
            <a:endParaRPr lang="fi-FI" sz="2400" dirty="0" smtClean="0"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400" dirty="0" smtClean="0">
                <a:latin typeface="Georgia" panose="02040502050405020303" pitchFamily="18" charset="0"/>
              </a:rPr>
              <a:t>To </a:t>
            </a:r>
            <a:r>
              <a:rPr lang="fi-FI" sz="2400" dirty="0" err="1" smtClean="0">
                <a:solidFill>
                  <a:schemeClr val="tx2"/>
                </a:solidFill>
                <a:latin typeface="Georgia" panose="02040502050405020303" pitchFamily="18" charset="0"/>
              </a:rPr>
              <a:t>audit</a:t>
            </a:r>
            <a:r>
              <a:rPr lang="fi-FI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fi-FI" sz="2400" dirty="0" err="1" smtClean="0">
                <a:latin typeface="Georgia" panose="02040502050405020303" pitchFamily="18" charset="0"/>
              </a:rPr>
              <a:t>quality</a:t>
            </a:r>
            <a:r>
              <a:rPr lang="fi-FI" sz="2400" dirty="0" smtClean="0">
                <a:latin typeface="Georgia" panose="02040502050405020303" pitchFamily="18" charset="0"/>
              </a:rPr>
              <a:t> </a:t>
            </a:r>
            <a:r>
              <a:rPr lang="fi-FI" sz="2400" dirty="0" err="1" smtClean="0">
                <a:latin typeface="Georgia" panose="02040502050405020303" pitchFamily="18" charset="0"/>
              </a:rPr>
              <a:t>systems</a:t>
            </a:r>
            <a:endParaRPr lang="fi-FI" sz="2400" dirty="0" smtClean="0"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400" dirty="0" smtClean="0">
                <a:latin typeface="Georgia" panose="02040502050405020303" pitchFamily="18" charset="0"/>
              </a:rPr>
              <a:t>To </a:t>
            </a:r>
            <a:r>
              <a:rPr lang="fi-FI" sz="2400" dirty="0" err="1" smtClean="0">
                <a:solidFill>
                  <a:schemeClr val="tx2"/>
                </a:solidFill>
                <a:latin typeface="Georgia" panose="02040502050405020303" pitchFamily="18" charset="0"/>
              </a:rPr>
              <a:t>conduct</a:t>
            </a:r>
            <a:r>
              <a:rPr lang="fi-FI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fi-FI" sz="2400" dirty="0" err="1" smtClean="0">
                <a:latin typeface="Georgia" panose="02040502050405020303" pitchFamily="18" charset="0"/>
              </a:rPr>
              <a:t>thematic</a:t>
            </a:r>
            <a:r>
              <a:rPr lang="fi-FI" sz="2400" dirty="0" smtClean="0">
                <a:latin typeface="Georgia" panose="02040502050405020303" pitchFamily="18" charset="0"/>
              </a:rPr>
              <a:t> and </a:t>
            </a:r>
            <a:r>
              <a:rPr lang="fi-FI" sz="2400" dirty="0" err="1" smtClean="0">
                <a:latin typeface="Georgia" panose="02040502050405020303" pitchFamily="18" charset="0"/>
              </a:rPr>
              <a:t>system</a:t>
            </a:r>
            <a:r>
              <a:rPr lang="fi-FI" sz="2400" dirty="0" smtClean="0">
                <a:latin typeface="Georgia" panose="02040502050405020303" pitchFamily="18" charset="0"/>
              </a:rPr>
              <a:t> </a:t>
            </a:r>
            <a:r>
              <a:rPr lang="fi-FI" sz="2400" dirty="0" err="1" smtClean="0">
                <a:latin typeface="Georgia" panose="02040502050405020303" pitchFamily="18" charset="0"/>
              </a:rPr>
              <a:t>evaluations</a:t>
            </a:r>
            <a:r>
              <a:rPr lang="fi-FI" sz="2400" dirty="0" smtClean="0">
                <a:latin typeface="Georgia" panose="02040502050405020303" pitchFamily="18" charset="0"/>
              </a:rPr>
              <a:t> as </a:t>
            </a:r>
            <a:r>
              <a:rPr lang="fi-FI" sz="2400" dirty="0" err="1" smtClean="0">
                <a:latin typeface="Georgia" panose="02040502050405020303" pitchFamily="18" charset="0"/>
              </a:rPr>
              <a:t>well</a:t>
            </a:r>
            <a:r>
              <a:rPr lang="fi-FI" sz="2400" dirty="0" smtClean="0">
                <a:latin typeface="Georgia" panose="02040502050405020303" pitchFamily="18" charset="0"/>
              </a:rPr>
              <a:t> as </a:t>
            </a:r>
            <a:r>
              <a:rPr lang="fi-FI" sz="2400" dirty="0" err="1" smtClean="0">
                <a:latin typeface="Georgia" panose="02040502050405020303" pitchFamily="18" charset="0"/>
              </a:rPr>
              <a:t>evaluations</a:t>
            </a:r>
            <a:r>
              <a:rPr lang="fi-FI" sz="2400" dirty="0" smtClean="0">
                <a:latin typeface="Georgia" panose="02040502050405020303" pitchFamily="18" charset="0"/>
              </a:rPr>
              <a:t> of </a:t>
            </a:r>
            <a:r>
              <a:rPr lang="fi-FI" sz="2400" dirty="0" err="1" smtClean="0">
                <a:latin typeface="Georgia" panose="02040502050405020303" pitchFamily="18" charset="0"/>
              </a:rPr>
              <a:t>educational</a:t>
            </a:r>
            <a:r>
              <a:rPr lang="fi-FI" sz="2400" dirty="0" smtClean="0">
                <a:latin typeface="Georgia" panose="02040502050405020303" pitchFamily="18" charset="0"/>
              </a:rPr>
              <a:t> </a:t>
            </a:r>
            <a:r>
              <a:rPr lang="fi-FI" sz="2400" dirty="0" err="1" smtClean="0">
                <a:latin typeface="Georgia" panose="02040502050405020303" pitchFamily="18" charset="0"/>
              </a:rPr>
              <a:t>fields</a:t>
            </a:r>
            <a:endParaRPr lang="fi-FI" sz="2400" dirty="0" smtClean="0"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400" dirty="0" smtClean="0">
                <a:latin typeface="Georgia" panose="02040502050405020303" pitchFamily="18" charset="0"/>
              </a:rPr>
              <a:t>To </a:t>
            </a:r>
            <a:r>
              <a:rPr lang="fi-FI" sz="2400" dirty="0" err="1" smtClean="0">
                <a:solidFill>
                  <a:schemeClr val="tx2"/>
                </a:solidFill>
                <a:latin typeface="Georgia" panose="02040502050405020303" pitchFamily="18" charset="0"/>
              </a:rPr>
              <a:t>support</a:t>
            </a:r>
            <a:r>
              <a:rPr lang="fi-FI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fi-FI" sz="2400" dirty="0" err="1" smtClean="0">
                <a:latin typeface="Georgia" panose="02040502050405020303" pitchFamily="18" charset="0"/>
              </a:rPr>
              <a:t>education</a:t>
            </a:r>
            <a:r>
              <a:rPr lang="fi-FI" sz="2400" dirty="0" smtClean="0">
                <a:latin typeface="Georgia" panose="02040502050405020303" pitchFamily="18" charset="0"/>
              </a:rPr>
              <a:t> </a:t>
            </a:r>
            <a:r>
              <a:rPr lang="fi-FI" sz="2400" dirty="0" err="1" smtClean="0">
                <a:latin typeface="Georgia" panose="02040502050405020303" pitchFamily="18" charset="0"/>
              </a:rPr>
              <a:t>providers</a:t>
            </a:r>
            <a:r>
              <a:rPr lang="fi-FI" sz="2400" dirty="0" smtClean="0">
                <a:latin typeface="Georgia" panose="02040502050405020303" pitchFamily="18" charset="0"/>
              </a:rPr>
              <a:t> and </a:t>
            </a:r>
            <a:r>
              <a:rPr lang="fi-FI" sz="2400" dirty="0" err="1" smtClean="0">
                <a:latin typeface="Georgia" panose="02040502050405020303" pitchFamily="18" charset="0"/>
              </a:rPr>
              <a:t>higher</a:t>
            </a:r>
            <a:r>
              <a:rPr lang="fi-FI" sz="2400" dirty="0" smtClean="0">
                <a:latin typeface="Georgia" panose="02040502050405020303" pitchFamily="18" charset="0"/>
              </a:rPr>
              <a:t> </a:t>
            </a:r>
            <a:r>
              <a:rPr lang="fi-FI" sz="2400" dirty="0" err="1" smtClean="0">
                <a:latin typeface="Georgia" panose="02040502050405020303" pitchFamily="18" charset="0"/>
              </a:rPr>
              <a:t>education</a:t>
            </a:r>
            <a:r>
              <a:rPr lang="fi-FI" sz="2400" dirty="0" smtClean="0">
                <a:latin typeface="Georgia" panose="02040502050405020303" pitchFamily="18" charset="0"/>
              </a:rPr>
              <a:t> </a:t>
            </a:r>
            <a:r>
              <a:rPr lang="fi-FI" sz="2400" dirty="0" err="1" smtClean="0">
                <a:latin typeface="Georgia" panose="02040502050405020303" pitchFamily="18" charset="0"/>
              </a:rPr>
              <a:t>institutions</a:t>
            </a:r>
            <a:endParaRPr lang="fi-FI" sz="2400" dirty="0" smtClean="0"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400" dirty="0" smtClean="0">
                <a:latin typeface="Georgia" panose="02040502050405020303" pitchFamily="18" charset="0"/>
              </a:rPr>
              <a:t>To </a:t>
            </a:r>
            <a:r>
              <a:rPr lang="fi-FI" sz="2400" dirty="0" err="1" smtClean="0">
                <a:solidFill>
                  <a:srgbClr val="0D93D2"/>
                </a:solidFill>
                <a:latin typeface="Georgia" panose="02040502050405020303" pitchFamily="18" charset="0"/>
              </a:rPr>
              <a:t>develop</a:t>
            </a:r>
            <a:r>
              <a:rPr lang="fi-FI" sz="2400" dirty="0" smtClean="0">
                <a:solidFill>
                  <a:srgbClr val="0D93D2"/>
                </a:solidFill>
                <a:latin typeface="Georgia" panose="02040502050405020303" pitchFamily="18" charset="0"/>
              </a:rPr>
              <a:t> </a:t>
            </a:r>
            <a:r>
              <a:rPr lang="fi-FI" sz="2400" dirty="0" err="1" smtClean="0">
                <a:latin typeface="Georgia" panose="02040502050405020303" pitchFamily="18" charset="0"/>
              </a:rPr>
              <a:t>the</a:t>
            </a:r>
            <a:r>
              <a:rPr lang="fi-FI" sz="2400" dirty="0" smtClean="0">
                <a:latin typeface="Georgia" panose="02040502050405020303" pitchFamily="18" charset="0"/>
              </a:rPr>
              <a:t> </a:t>
            </a:r>
            <a:r>
              <a:rPr lang="fi-FI" sz="2400" dirty="0" err="1" smtClean="0">
                <a:latin typeface="Georgia" panose="02040502050405020303" pitchFamily="18" charset="0"/>
              </a:rPr>
              <a:t>evaluation</a:t>
            </a:r>
            <a:r>
              <a:rPr lang="fi-FI" sz="2400" dirty="0" smtClean="0">
                <a:latin typeface="Georgia" panose="02040502050405020303" pitchFamily="18" charset="0"/>
              </a:rPr>
              <a:t> of </a:t>
            </a:r>
            <a:r>
              <a:rPr lang="fi-FI" sz="2400" dirty="0" err="1" smtClean="0">
                <a:latin typeface="Georgia" panose="02040502050405020303" pitchFamily="18" charset="0"/>
              </a:rPr>
              <a:t>education</a:t>
            </a:r>
            <a:endParaRPr lang="fi-FI" sz="2400" dirty="0">
              <a:latin typeface="Georgia" panose="02040502050405020303" pitchFamily="18" charset="0"/>
            </a:endParaRP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541338" y="405300"/>
            <a:ext cx="8047037" cy="119579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fi-FI" sz="4000" b="1" dirty="0" err="1" smtClean="0">
                <a:solidFill>
                  <a:srgbClr val="0D93D2"/>
                </a:solidFill>
                <a:latin typeface="Georgia" panose="02040502050405020303" pitchFamily="18" charset="0"/>
              </a:rPr>
              <a:t>The</a:t>
            </a:r>
            <a:r>
              <a:rPr lang="fi-FI" sz="4000" b="1" dirty="0" smtClean="0">
                <a:solidFill>
                  <a:srgbClr val="0D93D2"/>
                </a:solidFill>
                <a:latin typeface="Georgia" panose="02040502050405020303" pitchFamily="18" charset="0"/>
              </a:rPr>
              <a:t> </a:t>
            </a:r>
            <a:r>
              <a:rPr lang="fi-FI" sz="4000" b="1" dirty="0" err="1" smtClean="0">
                <a:solidFill>
                  <a:srgbClr val="0D93D2"/>
                </a:solidFill>
                <a:latin typeface="Georgia" panose="02040502050405020303" pitchFamily="18" charset="0"/>
              </a:rPr>
              <a:t>tasks</a:t>
            </a:r>
            <a:r>
              <a:rPr lang="fi-FI" sz="4000" b="1" dirty="0" smtClean="0">
                <a:solidFill>
                  <a:srgbClr val="0D93D2"/>
                </a:solidFill>
                <a:latin typeface="Georgia" panose="02040502050405020303" pitchFamily="18" charset="0"/>
              </a:rPr>
              <a:t> of FINEEC</a:t>
            </a:r>
            <a:endParaRPr lang="fi-FI" sz="4000" b="1" dirty="0">
              <a:solidFill>
                <a:srgbClr val="0D93D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34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RVI_FI_2015">
  <a:themeElements>
    <a:clrScheme name="KARVI">
      <a:dk1>
        <a:sysClr val="windowText" lastClr="000000"/>
      </a:dk1>
      <a:lt1>
        <a:srgbClr val="FFFFFF"/>
      </a:lt1>
      <a:dk2>
        <a:srgbClr val="0D93D2"/>
      </a:dk2>
      <a:lt2>
        <a:srgbClr val="958B81"/>
      </a:lt2>
      <a:accent1>
        <a:srgbClr val="0D93D2"/>
      </a:accent1>
      <a:accent2>
        <a:srgbClr val="C8DDF1"/>
      </a:accent2>
      <a:accent3>
        <a:srgbClr val="85C598"/>
      </a:accent3>
      <a:accent4>
        <a:srgbClr val="DBEEE1"/>
      </a:accent4>
      <a:accent5>
        <a:srgbClr val="EF9F3C"/>
      </a:accent5>
      <a:accent6>
        <a:srgbClr val="FCE3C8"/>
      </a:accent6>
      <a:hlink>
        <a:srgbClr val="000000"/>
      </a:hlink>
      <a:folHlink>
        <a:srgbClr val="0D93D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KARVI_EN_2015_uusi" id="{35D59088-3D87-4603-B137-38772DF69515}" vid="{C993B41F-EC5A-41D1-B661-C444C1245E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KARVI_EN_2015_uusi</Template>
  <TotalTime>633</TotalTime>
  <Words>1019</Words>
  <Application>Microsoft Office PowerPoint</Application>
  <PresentationFormat>On-screen Show (4:3)</PresentationFormat>
  <Paragraphs>209</Paragraphs>
  <Slides>29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MS PGothic</vt:lpstr>
      <vt:lpstr>MS PGothic</vt:lpstr>
      <vt:lpstr>Arial</vt:lpstr>
      <vt:lpstr>Calibri</vt:lpstr>
      <vt:lpstr>Garamond</vt:lpstr>
      <vt:lpstr>Georgia</vt:lpstr>
      <vt:lpstr>Times</vt:lpstr>
      <vt:lpstr>Wingdings</vt:lpstr>
      <vt:lpstr>ヒラギノ角ゴ Pro W3</vt:lpstr>
      <vt:lpstr>KARVI_FI_2015</vt:lpstr>
      <vt:lpstr>  Finnish      Education          Evaluation                Centre </vt:lpstr>
      <vt:lpstr>FINEEC</vt:lpstr>
      <vt:lpstr>From early childhood to  higher education</vt:lpstr>
      <vt:lpstr>Finnish education system </vt:lpstr>
      <vt:lpstr>FINEEC’s organisation</vt:lpstr>
      <vt:lpstr>FINEEC</vt:lpstr>
      <vt:lpstr>PowerPoint Presentation</vt:lpstr>
      <vt:lpstr>Operating principles</vt:lpstr>
      <vt:lpstr>PowerPoint Presentation</vt:lpstr>
      <vt:lpstr>Evaluation Council</vt:lpstr>
      <vt:lpstr>PowerPoint Presentation</vt:lpstr>
      <vt:lpstr>FINEEC’s strategy:   Foresight and effective evaluation 2020 </vt:lpstr>
      <vt:lpstr>PowerPoint Presentation</vt:lpstr>
      <vt:lpstr>The strategic goals of FINEEC</vt:lpstr>
      <vt:lpstr>Strategic goals</vt:lpstr>
      <vt:lpstr>Service promises</vt:lpstr>
      <vt:lpstr>The National Plan for  Education Evaluation  2016-2019</vt:lpstr>
      <vt:lpstr>The Evaluation Plan 2016-2019</vt:lpstr>
      <vt:lpstr>Strategic focus areas of evaluation activities</vt:lpstr>
      <vt:lpstr>Evaluations of early childhood and pre-primary education 2016-2019 </vt:lpstr>
      <vt:lpstr>Evaluations of basic education and upper secondary education</vt:lpstr>
      <vt:lpstr>Examples of evaluations of basic and upper secondary education  2016-2019:</vt:lpstr>
      <vt:lpstr>Examples of evaluations of basic and upper secondary education  2016-2019:</vt:lpstr>
      <vt:lpstr>Evaluations of vocational education and training 2016-2019</vt:lpstr>
      <vt:lpstr>Evaluations of vocational education and training 2016-2019</vt:lpstr>
      <vt:lpstr>Evaluations of higher education 2016-2019</vt:lpstr>
      <vt:lpstr>Cross-sectoral and thematic evaluations 2016-2019 </vt:lpstr>
      <vt:lpstr>Cross-sectoral and thematic evaluations 2016-2019 </vt:lpstr>
      <vt:lpstr>PowerPoint Presentation</vt:lpstr>
    </vt:vector>
  </TitlesOfParts>
  <Company>KARVI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Finnish      Education          Evaluation                Centre</dc:title>
  <dc:creator>Hilla Aurén</dc:creator>
  <cp:lastModifiedBy>Hämäläinen, Kauko Kalevi</cp:lastModifiedBy>
  <cp:revision>359</cp:revision>
  <cp:lastPrinted>2016-04-19T12:37:49Z</cp:lastPrinted>
  <dcterms:created xsi:type="dcterms:W3CDTF">2016-04-18T11:49:28Z</dcterms:created>
  <dcterms:modified xsi:type="dcterms:W3CDTF">2016-07-11T13:56:53Z</dcterms:modified>
</cp:coreProperties>
</file>